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257" r:id="rId3"/>
    <p:sldId id="268" r:id="rId4"/>
    <p:sldId id="269" r:id="rId5"/>
    <p:sldId id="270" r:id="rId6"/>
    <p:sldId id="260" r:id="rId7"/>
    <p:sldId id="267" r:id="rId8"/>
    <p:sldId id="271" r:id="rId9"/>
    <p:sldId id="272" r:id="rId10"/>
    <p:sldId id="273" r:id="rId11"/>
    <p:sldId id="274" r:id="rId12"/>
    <p:sldId id="261" r:id="rId13"/>
    <p:sldId id="263" r:id="rId14"/>
    <p:sldId id="264" r:id="rId15"/>
    <p:sldId id="266" r:id="rId16"/>
    <p:sldId id="276" r:id="rId17"/>
    <p:sldId id="275" r:id="rId18"/>
    <p:sldId id="278" r:id="rId19"/>
    <p:sldId id="280" r:id="rId20"/>
    <p:sldId id="277" r:id="rId21"/>
    <p:sldId id="281" r:id="rId22"/>
    <p:sldId id="283" r:id="rId23"/>
    <p:sldId id="282" r:id="rId24"/>
    <p:sldId id="284" r:id="rId25"/>
    <p:sldId id="285" r:id="rId26"/>
    <p:sldId id="26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4466" autoAdjust="0"/>
  </p:normalViewPr>
  <p:slideViewPr>
    <p:cSldViewPr snapToGrid="0">
      <p:cViewPr varScale="1">
        <p:scale>
          <a:sx n="59" d="100"/>
          <a:sy n="59" d="100"/>
        </p:scale>
        <p:origin x="1761" y="2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51"/>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C0F5C65-984E-4157-A3CB-249DA71890E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BF34BEC-29A3-47BE-B022-B26012B1C355}">
      <dgm:prSet/>
      <dgm:spPr/>
      <dgm:t>
        <a:bodyPr/>
        <a:lstStyle/>
        <a:p>
          <a:r>
            <a:rPr lang="en-US" dirty="0">
              <a:solidFill>
                <a:schemeClr val="tx1"/>
              </a:solidFill>
            </a:rPr>
            <a:t>Good choice (generally) Azure Machine Learning and good match with VS Code.</a:t>
          </a:r>
        </a:p>
      </dgm:t>
    </dgm:pt>
    <dgm:pt modelId="{62B6F2D8-F00E-4836-BD72-9E99BD4F3561}" type="parTrans" cxnId="{0E2B680C-37FF-40B4-B42E-546814E52AC8}">
      <dgm:prSet/>
      <dgm:spPr/>
      <dgm:t>
        <a:bodyPr/>
        <a:lstStyle/>
        <a:p>
          <a:endParaRPr lang="en-US"/>
        </a:p>
      </dgm:t>
    </dgm:pt>
    <dgm:pt modelId="{9957C05E-966A-4F67-BB30-A1463B2204DA}" type="sibTrans" cxnId="{0E2B680C-37FF-40B4-B42E-546814E52AC8}">
      <dgm:prSet/>
      <dgm:spPr/>
      <dgm:t>
        <a:bodyPr/>
        <a:lstStyle/>
        <a:p>
          <a:endParaRPr lang="en-US"/>
        </a:p>
      </dgm:t>
    </dgm:pt>
    <dgm:pt modelId="{C0322A25-6B04-4823-BF8F-2A0CE6C701B8}">
      <dgm:prSet/>
      <dgm:spPr/>
      <dgm:t>
        <a:bodyPr/>
        <a:lstStyle/>
        <a:p>
          <a:r>
            <a:rPr lang="en-US" dirty="0">
              <a:solidFill>
                <a:schemeClr val="tx1"/>
              </a:solidFill>
            </a:rPr>
            <a:t>If you are working in special stuff (as we always do) use Azure Batch.</a:t>
          </a:r>
        </a:p>
      </dgm:t>
    </dgm:pt>
    <dgm:pt modelId="{79699892-2A22-4046-841A-6C80E3B4D85F}" type="parTrans" cxnId="{7F0460FA-CED7-4796-ABD7-2A2F780EABA7}">
      <dgm:prSet/>
      <dgm:spPr/>
      <dgm:t>
        <a:bodyPr/>
        <a:lstStyle/>
        <a:p>
          <a:endParaRPr lang="en-US"/>
        </a:p>
      </dgm:t>
    </dgm:pt>
    <dgm:pt modelId="{085556D2-6343-419C-A2F4-4C00E0AD7FD0}" type="sibTrans" cxnId="{7F0460FA-CED7-4796-ABD7-2A2F780EABA7}">
      <dgm:prSet/>
      <dgm:spPr/>
      <dgm:t>
        <a:bodyPr/>
        <a:lstStyle/>
        <a:p>
          <a:endParaRPr lang="en-US"/>
        </a:p>
      </dgm:t>
    </dgm:pt>
    <dgm:pt modelId="{11E28560-2A0E-4653-932C-2D90EEC65504}" type="pres">
      <dgm:prSet presAssocID="{2C0F5C65-984E-4157-A3CB-249DA71890EB}" presName="root" presStyleCnt="0">
        <dgm:presLayoutVars>
          <dgm:dir/>
          <dgm:resizeHandles val="exact"/>
        </dgm:presLayoutVars>
      </dgm:prSet>
      <dgm:spPr/>
    </dgm:pt>
    <dgm:pt modelId="{7A0CBF1E-A35F-4445-8042-7534AB545EF8}" type="pres">
      <dgm:prSet presAssocID="{CBF34BEC-29A3-47BE-B022-B26012B1C355}" presName="compNode" presStyleCnt="0"/>
      <dgm:spPr/>
    </dgm:pt>
    <dgm:pt modelId="{F11B6E72-B3C0-49BE-AFC6-05C92A8D277F}" type="pres">
      <dgm:prSet presAssocID="{CBF34BEC-29A3-47BE-B022-B26012B1C355}" presName="bgRect" presStyleLbl="bgShp" presStyleIdx="0" presStyleCnt="2"/>
      <dgm:spPr/>
    </dgm:pt>
    <dgm:pt modelId="{9E142B75-474C-4AFD-A962-AC9559A285FE}" type="pres">
      <dgm:prSet presAssocID="{CBF34BEC-29A3-47BE-B022-B26012B1C35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8A1F7F3-1398-42A7-AC52-186CA9A4CD7F}" type="pres">
      <dgm:prSet presAssocID="{CBF34BEC-29A3-47BE-B022-B26012B1C355}" presName="spaceRect" presStyleCnt="0"/>
      <dgm:spPr/>
    </dgm:pt>
    <dgm:pt modelId="{3F7F8C71-DBA3-40F8-A2F8-720109C0C9E8}" type="pres">
      <dgm:prSet presAssocID="{CBF34BEC-29A3-47BE-B022-B26012B1C355}" presName="parTx" presStyleLbl="revTx" presStyleIdx="0" presStyleCnt="2">
        <dgm:presLayoutVars>
          <dgm:chMax val="0"/>
          <dgm:chPref val="0"/>
        </dgm:presLayoutVars>
      </dgm:prSet>
      <dgm:spPr/>
    </dgm:pt>
    <dgm:pt modelId="{E65FA347-4ED2-4ABF-90EA-559A281524FD}" type="pres">
      <dgm:prSet presAssocID="{9957C05E-966A-4F67-BB30-A1463B2204DA}" presName="sibTrans" presStyleCnt="0"/>
      <dgm:spPr/>
    </dgm:pt>
    <dgm:pt modelId="{502BAACC-B891-4A2A-8DB4-45E32C89CE2F}" type="pres">
      <dgm:prSet presAssocID="{C0322A25-6B04-4823-BF8F-2A0CE6C701B8}" presName="compNode" presStyleCnt="0"/>
      <dgm:spPr/>
    </dgm:pt>
    <dgm:pt modelId="{F0E5EC06-5C98-4B0E-A4F6-012629619BE6}" type="pres">
      <dgm:prSet presAssocID="{C0322A25-6B04-4823-BF8F-2A0CE6C701B8}" presName="bgRect" presStyleLbl="bgShp" presStyleIdx="1" presStyleCnt="2"/>
      <dgm:spPr/>
    </dgm:pt>
    <dgm:pt modelId="{64FF10D6-E820-4E27-A498-B401CD20AA24}" type="pres">
      <dgm:prSet presAssocID="{C0322A25-6B04-4823-BF8F-2A0CE6C701B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fluencer"/>
        </a:ext>
      </dgm:extLst>
    </dgm:pt>
    <dgm:pt modelId="{A9433A47-232F-4CFF-A0DC-63D67EA7AE0E}" type="pres">
      <dgm:prSet presAssocID="{C0322A25-6B04-4823-BF8F-2A0CE6C701B8}" presName="spaceRect" presStyleCnt="0"/>
      <dgm:spPr/>
    </dgm:pt>
    <dgm:pt modelId="{8696668F-439F-4557-918B-8D0484FEC670}" type="pres">
      <dgm:prSet presAssocID="{C0322A25-6B04-4823-BF8F-2A0CE6C701B8}" presName="parTx" presStyleLbl="revTx" presStyleIdx="1" presStyleCnt="2">
        <dgm:presLayoutVars>
          <dgm:chMax val="0"/>
          <dgm:chPref val="0"/>
        </dgm:presLayoutVars>
      </dgm:prSet>
      <dgm:spPr/>
    </dgm:pt>
  </dgm:ptLst>
  <dgm:cxnLst>
    <dgm:cxn modelId="{0E2B680C-37FF-40B4-B42E-546814E52AC8}" srcId="{2C0F5C65-984E-4157-A3CB-249DA71890EB}" destId="{CBF34BEC-29A3-47BE-B022-B26012B1C355}" srcOrd="0" destOrd="0" parTransId="{62B6F2D8-F00E-4836-BD72-9E99BD4F3561}" sibTransId="{9957C05E-966A-4F67-BB30-A1463B2204DA}"/>
    <dgm:cxn modelId="{144E6913-8CB0-4C19-9437-4DF34B59279E}" type="presOf" srcId="{C0322A25-6B04-4823-BF8F-2A0CE6C701B8}" destId="{8696668F-439F-4557-918B-8D0484FEC670}" srcOrd="0" destOrd="0" presId="urn:microsoft.com/office/officeart/2018/2/layout/IconVerticalSolidList"/>
    <dgm:cxn modelId="{68198B15-D030-4F60-BEFE-74E9C7DB4969}" type="presOf" srcId="{CBF34BEC-29A3-47BE-B022-B26012B1C355}" destId="{3F7F8C71-DBA3-40F8-A2F8-720109C0C9E8}" srcOrd="0" destOrd="0" presId="urn:microsoft.com/office/officeart/2018/2/layout/IconVerticalSolidList"/>
    <dgm:cxn modelId="{78252681-A125-4EAF-A8F0-3CB9E865A75E}" type="presOf" srcId="{2C0F5C65-984E-4157-A3CB-249DA71890EB}" destId="{11E28560-2A0E-4653-932C-2D90EEC65504}" srcOrd="0" destOrd="0" presId="urn:microsoft.com/office/officeart/2018/2/layout/IconVerticalSolidList"/>
    <dgm:cxn modelId="{7F0460FA-CED7-4796-ABD7-2A2F780EABA7}" srcId="{2C0F5C65-984E-4157-A3CB-249DA71890EB}" destId="{C0322A25-6B04-4823-BF8F-2A0CE6C701B8}" srcOrd="1" destOrd="0" parTransId="{79699892-2A22-4046-841A-6C80E3B4D85F}" sibTransId="{085556D2-6343-419C-A2F4-4C00E0AD7FD0}"/>
    <dgm:cxn modelId="{759E89DC-C27D-4A4C-9D8F-377ABB1F1618}" type="presParOf" srcId="{11E28560-2A0E-4653-932C-2D90EEC65504}" destId="{7A0CBF1E-A35F-4445-8042-7534AB545EF8}" srcOrd="0" destOrd="0" presId="urn:microsoft.com/office/officeart/2018/2/layout/IconVerticalSolidList"/>
    <dgm:cxn modelId="{D034B987-DC87-4372-9F23-3D6B263EAB98}" type="presParOf" srcId="{7A0CBF1E-A35F-4445-8042-7534AB545EF8}" destId="{F11B6E72-B3C0-49BE-AFC6-05C92A8D277F}" srcOrd="0" destOrd="0" presId="urn:microsoft.com/office/officeart/2018/2/layout/IconVerticalSolidList"/>
    <dgm:cxn modelId="{E8AF054B-11FB-441E-9116-DB31603D044F}" type="presParOf" srcId="{7A0CBF1E-A35F-4445-8042-7534AB545EF8}" destId="{9E142B75-474C-4AFD-A962-AC9559A285FE}" srcOrd="1" destOrd="0" presId="urn:microsoft.com/office/officeart/2018/2/layout/IconVerticalSolidList"/>
    <dgm:cxn modelId="{B5DE5C6F-A224-43D9-9D11-95F30AA20FE7}" type="presParOf" srcId="{7A0CBF1E-A35F-4445-8042-7534AB545EF8}" destId="{88A1F7F3-1398-42A7-AC52-186CA9A4CD7F}" srcOrd="2" destOrd="0" presId="urn:microsoft.com/office/officeart/2018/2/layout/IconVerticalSolidList"/>
    <dgm:cxn modelId="{8ABAD955-E8BD-4FB8-9A23-C7D7405CF51D}" type="presParOf" srcId="{7A0CBF1E-A35F-4445-8042-7534AB545EF8}" destId="{3F7F8C71-DBA3-40F8-A2F8-720109C0C9E8}" srcOrd="3" destOrd="0" presId="urn:microsoft.com/office/officeart/2018/2/layout/IconVerticalSolidList"/>
    <dgm:cxn modelId="{8A6E2002-D3B2-461D-B59B-1306CD93AF62}" type="presParOf" srcId="{11E28560-2A0E-4653-932C-2D90EEC65504}" destId="{E65FA347-4ED2-4ABF-90EA-559A281524FD}" srcOrd="1" destOrd="0" presId="urn:microsoft.com/office/officeart/2018/2/layout/IconVerticalSolidList"/>
    <dgm:cxn modelId="{737E1A12-9228-4386-B163-CB9A8BB4EAD1}" type="presParOf" srcId="{11E28560-2A0E-4653-932C-2D90EEC65504}" destId="{502BAACC-B891-4A2A-8DB4-45E32C89CE2F}" srcOrd="2" destOrd="0" presId="urn:microsoft.com/office/officeart/2018/2/layout/IconVerticalSolidList"/>
    <dgm:cxn modelId="{EC7F4CFF-B80F-4192-93AA-813ABA984B48}" type="presParOf" srcId="{502BAACC-B891-4A2A-8DB4-45E32C89CE2F}" destId="{F0E5EC06-5C98-4B0E-A4F6-012629619BE6}" srcOrd="0" destOrd="0" presId="urn:microsoft.com/office/officeart/2018/2/layout/IconVerticalSolidList"/>
    <dgm:cxn modelId="{B3EFD82F-9707-40C6-BD91-42A28831347D}" type="presParOf" srcId="{502BAACC-B891-4A2A-8DB4-45E32C89CE2F}" destId="{64FF10D6-E820-4E27-A498-B401CD20AA24}" srcOrd="1" destOrd="0" presId="urn:microsoft.com/office/officeart/2018/2/layout/IconVerticalSolidList"/>
    <dgm:cxn modelId="{BFA19E86-3EC3-4097-9B04-33A12111B70A}" type="presParOf" srcId="{502BAACC-B891-4A2A-8DB4-45E32C89CE2F}" destId="{A9433A47-232F-4CFF-A0DC-63D67EA7AE0E}" srcOrd="2" destOrd="0" presId="urn:microsoft.com/office/officeart/2018/2/layout/IconVerticalSolidList"/>
    <dgm:cxn modelId="{687196D0-9382-4A17-BF5F-E5D8B4FF5CEA}" type="presParOf" srcId="{502BAACC-B891-4A2A-8DB4-45E32C89CE2F}" destId="{8696668F-439F-4557-918B-8D0484FEC6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B6E72-B3C0-49BE-AFC6-05C92A8D277F}">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42B75-474C-4AFD-A962-AC9559A285FE}">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7F8C71-DBA3-40F8-A2F8-720109C0C9E8}">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Good choice (generally) Azure Machine Learning and good match with VS Code.</a:t>
          </a:r>
        </a:p>
      </dsp:txBody>
      <dsp:txXfrm>
        <a:off x="2039300" y="956381"/>
        <a:ext cx="4474303" cy="1765627"/>
      </dsp:txXfrm>
    </dsp:sp>
    <dsp:sp modelId="{F0E5EC06-5C98-4B0E-A4F6-012629619BE6}">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FF10D6-E820-4E27-A498-B401CD20AA24}">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96668F-439F-4557-918B-8D0484FEC670}">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If you are working in special stuff (as we always do) use Azure Batch.</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32075-501F-4421-B603-4A14A2637FCD}" type="datetimeFigureOut">
              <a:rPr lang="en-US" smtClean="0"/>
              <a:t>13-Dec-19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5D54F-D569-4AD6-AF2F-FC6080E38982}" type="slidenum">
              <a:rPr lang="en-US" smtClean="0"/>
              <a:t>‹#›</a:t>
            </a:fld>
            <a:endParaRPr lang="en-US"/>
          </a:p>
        </p:txBody>
      </p:sp>
    </p:spTree>
    <p:extLst>
      <p:ext uri="{BB962C8B-B14F-4D97-AF65-F5344CB8AC3E}">
        <p14:creationId xmlns:p14="http://schemas.microsoft.com/office/powerpoint/2010/main" val="179107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1</a:t>
            </a:r>
            <a:r>
              <a:rPr lang="en-US" baseline="30000" dirty="0"/>
              <a:t>st</a:t>
            </a:r>
            <a:r>
              <a:rPr lang="en-US" dirty="0"/>
              <a:t> Global AI Bootcamp 2019 in Athens. </a:t>
            </a:r>
          </a:p>
          <a:p>
            <a:r>
              <a:rPr lang="en-US" dirty="0"/>
              <a:t>Title of the presentation is “AI from Space using Azure”.</a:t>
            </a:r>
          </a:p>
          <a:p>
            <a:r>
              <a:rPr lang="en-US" dirty="0"/>
              <a:t>I am Christos Charmatzis and this is the center of our galaxy as </a:t>
            </a:r>
            <a:r>
              <a:rPr lang="en-US" sz="1200" b="0" i="0" u="none" strike="noStrike" kern="1200" dirty="0">
                <a:solidFill>
                  <a:schemeClr val="tx1"/>
                </a:solidFill>
                <a:effectLst/>
                <a:latin typeface="+mn-lt"/>
                <a:ea typeface="+mn-ea"/>
                <a:cs typeface="+mn-cs"/>
              </a:rPr>
              <a:t>the Hubble Space Telescope, the Spitzer Space Telescope, and the Chandra X-ray Observatory have </a:t>
            </a:r>
            <a:r>
              <a:rPr lang="en-US" sz="1200" b="0" i="0" u="none" strike="noStrike" kern="1200" dirty="0" err="1">
                <a:solidFill>
                  <a:schemeClr val="tx1"/>
                </a:solidFill>
                <a:effectLst/>
                <a:latin typeface="+mn-lt"/>
                <a:ea typeface="+mn-ea"/>
                <a:cs typeface="+mn-cs"/>
              </a:rPr>
              <a:t>producted</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[click]</a:t>
            </a:r>
            <a:r>
              <a:rPr lang="en-US" dirty="0"/>
              <a:t> </a:t>
            </a:r>
          </a:p>
        </p:txBody>
      </p:sp>
      <p:sp>
        <p:nvSpPr>
          <p:cNvPr id="4" name="Slide Number Placeholder 3"/>
          <p:cNvSpPr>
            <a:spLocks noGrp="1"/>
          </p:cNvSpPr>
          <p:nvPr>
            <p:ph type="sldNum" sz="quarter" idx="5"/>
          </p:nvPr>
        </p:nvSpPr>
        <p:spPr/>
        <p:txBody>
          <a:bodyPr/>
          <a:lstStyle/>
          <a:p>
            <a:fld id="{4AE5D54F-D569-4AD6-AF2F-FC6080E38982}" type="slidenum">
              <a:rPr lang="en-US" smtClean="0"/>
              <a:t>1</a:t>
            </a:fld>
            <a:endParaRPr lang="en-US"/>
          </a:p>
        </p:txBody>
      </p:sp>
    </p:spTree>
    <p:extLst>
      <p:ext uri="{BB962C8B-B14F-4D97-AF65-F5344CB8AC3E}">
        <p14:creationId xmlns:p14="http://schemas.microsoft.com/office/powerpoint/2010/main" val="21792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10</a:t>
            </a:fld>
            <a:endParaRPr lang="en-US"/>
          </a:p>
        </p:txBody>
      </p:sp>
    </p:spTree>
    <p:extLst>
      <p:ext uri="{BB962C8B-B14F-4D97-AF65-F5344CB8AC3E}">
        <p14:creationId xmlns:p14="http://schemas.microsoft.com/office/powerpoint/2010/main" val="454466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11</a:t>
            </a:fld>
            <a:endParaRPr lang="en-US"/>
          </a:p>
        </p:txBody>
      </p:sp>
    </p:spTree>
    <p:extLst>
      <p:ext uri="{BB962C8B-B14F-4D97-AF65-F5344CB8AC3E}">
        <p14:creationId xmlns:p14="http://schemas.microsoft.com/office/powerpoint/2010/main" val="1022414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12</a:t>
            </a:fld>
            <a:endParaRPr lang="en-US"/>
          </a:p>
        </p:txBody>
      </p:sp>
    </p:spTree>
    <p:extLst>
      <p:ext uri="{BB962C8B-B14F-4D97-AF65-F5344CB8AC3E}">
        <p14:creationId xmlns:p14="http://schemas.microsoft.com/office/powerpoint/2010/main" val="2443527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13</a:t>
            </a:fld>
            <a:endParaRPr lang="en-US"/>
          </a:p>
        </p:txBody>
      </p:sp>
    </p:spTree>
    <p:extLst>
      <p:ext uri="{BB962C8B-B14F-4D97-AF65-F5344CB8AC3E}">
        <p14:creationId xmlns:p14="http://schemas.microsoft.com/office/powerpoint/2010/main" val="2874416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14</a:t>
            </a:fld>
            <a:endParaRPr lang="en-US"/>
          </a:p>
        </p:txBody>
      </p:sp>
    </p:spTree>
    <p:extLst>
      <p:ext uri="{BB962C8B-B14F-4D97-AF65-F5344CB8AC3E}">
        <p14:creationId xmlns:p14="http://schemas.microsoft.com/office/powerpoint/2010/main" val="53811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15</a:t>
            </a:fld>
            <a:endParaRPr lang="en-US"/>
          </a:p>
        </p:txBody>
      </p:sp>
    </p:spTree>
    <p:extLst>
      <p:ext uri="{BB962C8B-B14F-4D97-AF65-F5344CB8AC3E}">
        <p14:creationId xmlns:p14="http://schemas.microsoft.com/office/powerpoint/2010/main" val="2269121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16</a:t>
            </a:fld>
            <a:endParaRPr lang="en-US"/>
          </a:p>
        </p:txBody>
      </p:sp>
    </p:spTree>
    <p:extLst>
      <p:ext uri="{BB962C8B-B14F-4D97-AF65-F5344CB8AC3E}">
        <p14:creationId xmlns:p14="http://schemas.microsoft.com/office/powerpoint/2010/main" val="1930152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17</a:t>
            </a:fld>
            <a:endParaRPr lang="en-US"/>
          </a:p>
        </p:txBody>
      </p:sp>
    </p:spTree>
    <p:extLst>
      <p:ext uri="{BB962C8B-B14F-4D97-AF65-F5344CB8AC3E}">
        <p14:creationId xmlns:p14="http://schemas.microsoft.com/office/powerpoint/2010/main" val="106673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18</a:t>
            </a:fld>
            <a:endParaRPr lang="en-US"/>
          </a:p>
        </p:txBody>
      </p:sp>
    </p:spTree>
    <p:extLst>
      <p:ext uri="{BB962C8B-B14F-4D97-AF65-F5344CB8AC3E}">
        <p14:creationId xmlns:p14="http://schemas.microsoft.com/office/powerpoint/2010/main" val="2496102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19</a:t>
            </a:fld>
            <a:endParaRPr lang="en-US"/>
          </a:p>
        </p:txBody>
      </p:sp>
    </p:spTree>
    <p:extLst>
      <p:ext uri="{BB962C8B-B14F-4D97-AF65-F5344CB8AC3E}">
        <p14:creationId xmlns:p14="http://schemas.microsoft.com/office/powerpoint/2010/main" val="279811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a:t>
            </a:fld>
            <a:endParaRPr lang="en-US"/>
          </a:p>
        </p:txBody>
      </p:sp>
    </p:spTree>
    <p:extLst>
      <p:ext uri="{BB962C8B-B14F-4D97-AF65-F5344CB8AC3E}">
        <p14:creationId xmlns:p14="http://schemas.microsoft.com/office/powerpoint/2010/main" val="17034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20</a:t>
            </a:fld>
            <a:endParaRPr lang="en-US"/>
          </a:p>
        </p:txBody>
      </p:sp>
    </p:spTree>
    <p:extLst>
      <p:ext uri="{BB962C8B-B14F-4D97-AF65-F5344CB8AC3E}">
        <p14:creationId xmlns:p14="http://schemas.microsoft.com/office/powerpoint/2010/main" val="2148052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21</a:t>
            </a:fld>
            <a:endParaRPr lang="en-US"/>
          </a:p>
        </p:txBody>
      </p:sp>
    </p:spTree>
    <p:extLst>
      <p:ext uri="{BB962C8B-B14F-4D97-AF65-F5344CB8AC3E}">
        <p14:creationId xmlns:p14="http://schemas.microsoft.com/office/powerpoint/2010/main" val="3974244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22</a:t>
            </a:fld>
            <a:endParaRPr lang="en-US"/>
          </a:p>
        </p:txBody>
      </p:sp>
    </p:spTree>
    <p:extLst>
      <p:ext uri="{BB962C8B-B14F-4D97-AF65-F5344CB8AC3E}">
        <p14:creationId xmlns:p14="http://schemas.microsoft.com/office/powerpoint/2010/main" val="1993302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Low-priority VMs and Spot VMs</a:t>
            </a:r>
          </a:p>
          <a:p>
            <a:r>
              <a:rPr lang="en-US" sz="1200" b="0" i="0" u="none" strike="noStrike" kern="1200" dirty="0">
                <a:solidFill>
                  <a:schemeClr val="tx1"/>
                </a:solidFill>
                <a:effectLst/>
                <a:latin typeface="+mn-lt"/>
                <a:ea typeface="+mn-ea"/>
                <a:cs typeface="+mn-cs"/>
              </a:rPr>
              <a:t>Azure Batch has supported low-priority VMs since 2017, but is being updated to support spot VMs. Spot VMs are very similar to low-priority VMs, but instead of a fixed price, the price can vary and a maximum price can optionally be specified to limit the price paid for spot VMs.</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23</a:t>
            </a:fld>
            <a:endParaRPr lang="en-US"/>
          </a:p>
        </p:txBody>
      </p:sp>
    </p:spTree>
    <p:extLst>
      <p:ext uri="{BB962C8B-B14F-4D97-AF65-F5344CB8AC3E}">
        <p14:creationId xmlns:p14="http://schemas.microsoft.com/office/powerpoint/2010/main" val="1059293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24</a:t>
            </a:fld>
            <a:endParaRPr lang="en-US"/>
          </a:p>
        </p:txBody>
      </p:sp>
    </p:spTree>
    <p:extLst>
      <p:ext uri="{BB962C8B-B14F-4D97-AF65-F5344CB8AC3E}">
        <p14:creationId xmlns:p14="http://schemas.microsoft.com/office/powerpoint/2010/main" val="1070754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25</a:t>
            </a:fld>
            <a:endParaRPr lang="en-US"/>
          </a:p>
        </p:txBody>
      </p:sp>
    </p:spTree>
    <p:extLst>
      <p:ext uri="{BB962C8B-B14F-4D97-AF65-F5344CB8AC3E}">
        <p14:creationId xmlns:p14="http://schemas.microsoft.com/office/powerpoint/2010/main" val="3295773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26</a:t>
            </a:fld>
            <a:endParaRPr lang="en-US"/>
          </a:p>
        </p:txBody>
      </p:sp>
    </p:spTree>
    <p:extLst>
      <p:ext uri="{BB962C8B-B14F-4D97-AF65-F5344CB8AC3E}">
        <p14:creationId xmlns:p14="http://schemas.microsoft.com/office/powerpoint/2010/main" val="414099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3</a:t>
            </a:fld>
            <a:endParaRPr lang="en-US"/>
          </a:p>
        </p:txBody>
      </p:sp>
    </p:spTree>
    <p:extLst>
      <p:ext uri="{BB962C8B-B14F-4D97-AF65-F5344CB8AC3E}">
        <p14:creationId xmlns:p14="http://schemas.microsoft.com/office/powerpoint/2010/main" val="353051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have here this so many times from so many people,</a:t>
            </a:r>
          </a:p>
          <a:p>
            <a:r>
              <a:rPr lang="en-US" dirty="0"/>
              <a:t>( I tell that because it’s nice to remember the high skills that we Data Scientists have!!!!)</a:t>
            </a:r>
          </a:p>
          <a:p>
            <a:r>
              <a:rPr lang="en-US" dirty="0"/>
              <a:t> that if we have 3 sets (circles) which are Data, Statistics and Technology</a:t>
            </a:r>
          </a:p>
          <a:p>
            <a:endParaRPr lang="en-US" dirty="0"/>
          </a:p>
          <a:p>
            <a:r>
              <a:rPr lang="en-US" dirty="0"/>
              <a:t>[click]</a:t>
            </a:r>
          </a:p>
          <a:p>
            <a:endParaRPr lang="en-US" dirty="0"/>
          </a:p>
          <a:p>
            <a:r>
              <a:rPr lang="en-US" dirty="0"/>
              <a:t>AI is the common space between them.</a:t>
            </a:r>
          </a:p>
          <a:p>
            <a:endParaRPr lang="en-US" dirty="0"/>
          </a:p>
          <a:p>
            <a:r>
              <a:rPr lang="en-US" dirty="0"/>
              <a:t>[click]</a:t>
            </a:r>
          </a:p>
          <a:p>
            <a:endParaRPr lang="en-US" dirty="0"/>
          </a:p>
          <a:p>
            <a:r>
              <a:rPr lang="en-US" dirty="0"/>
              <a:t>I guess and I say I guess because now days AI is more a brand name, that a scientific definition.</a:t>
            </a:r>
          </a:p>
          <a:p>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4</a:t>
            </a:fld>
            <a:endParaRPr lang="en-US"/>
          </a:p>
        </p:txBody>
      </p:sp>
    </p:spTree>
    <p:extLst>
      <p:ext uri="{BB962C8B-B14F-4D97-AF65-F5344CB8AC3E}">
        <p14:creationId xmlns:p14="http://schemas.microsoft.com/office/powerpoint/2010/main" val="131845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have here this so many times from so many people,</a:t>
            </a:r>
          </a:p>
          <a:p>
            <a:r>
              <a:rPr lang="en-US" dirty="0"/>
              <a:t>( I tell that because it’s nice to remember the high skills that we Data Scientists have!!!!)</a:t>
            </a:r>
          </a:p>
          <a:p>
            <a:r>
              <a:rPr lang="en-US" dirty="0"/>
              <a:t> that if we have 3 sets (circles) which are Data, Statistics and Technology</a:t>
            </a:r>
          </a:p>
          <a:p>
            <a:endParaRPr lang="en-US" dirty="0"/>
          </a:p>
          <a:p>
            <a:r>
              <a:rPr lang="en-US" dirty="0"/>
              <a:t>[click]</a:t>
            </a:r>
          </a:p>
          <a:p>
            <a:endParaRPr lang="en-US" dirty="0"/>
          </a:p>
          <a:p>
            <a:r>
              <a:rPr lang="en-US" dirty="0"/>
              <a:t>AI is the common space between them.</a:t>
            </a:r>
          </a:p>
          <a:p>
            <a:endParaRPr lang="en-US" dirty="0"/>
          </a:p>
          <a:p>
            <a:r>
              <a:rPr lang="en-US" dirty="0"/>
              <a:t>[click]</a:t>
            </a:r>
          </a:p>
          <a:p>
            <a:endParaRPr lang="en-US" dirty="0"/>
          </a:p>
          <a:p>
            <a:r>
              <a:rPr lang="en-US" dirty="0"/>
              <a:t>I guess and I say I guess because now days AI is more a brand name, that a scientific definition.</a:t>
            </a:r>
          </a:p>
          <a:p>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5</a:t>
            </a:fld>
            <a:endParaRPr lang="en-US"/>
          </a:p>
        </p:txBody>
      </p:sp>
    </p:spTree>
    <p:extLst>
      <p:ext uri="{BB962C8B-B14F-4D97-AF65-F5344CB8AC3E}">
        <p14:creationId xmlns:p14="http://schemas.microsoft.com/office/powerpoint/2010/main" val="4143206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Space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6</a:t>
            </a:fld>
            <a:endParaRPr lang="en-US"/>
          </a:p>
        </p:txBody>
      </p:sp>
    </p:spTree>
    <p:extLst>
      <p:ext uri="{BB962C8B-B14F-4D97-AF65-F5344CB8AC3E}">
        <p14:creationId xmlns:p14="http://schemas.microsoft.com/office/powerpoint/2010/main" val="3427469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an open data catalogue with big datasets, you can find this catalogue 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https://azure.microsoft.com/en-us/services/open-datasets/catalog </a:t>
            </a:r>
          </a:p>
          <a:p>
            <a:endParaRPr lang="en-US" dirty="0"/>
          </a:p>
          <a:p>
            <a:r>
              <a:rPr lang="en-US" dirty="0"/>
              <a:t>Did you know that 6 from 27 (22.2%) are earth observation and every day refresh data?</a:t>
            </a:r>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7</a:t>
            </a:fld>
            <a:endParaRPr lang="en-US"/>
          </a:p>
        </p:txBody>
      </p:sp>
    </p:spTree>
    <p:extLst>
      <p:ext uri="{BB962C8B-B14F-4D97-AF65-F5344CB8AC3E}">
        <p14:creationId xmlns:p14="http://schemas.microsoft.com/office/powerpoint/2010/main" val="2247223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8</a:t>
            </a:fld>
            <a:endParaRPr lang="en-US"/>
          </a:p>
        </p:txBody>
      </p:sp>
    </p:spTree>
    <p:extLst>
      <p:ext uri="{BB962C8B-B14F-4D97-AF65-F5344CB8AC3E}">
        <p14:creationId xmlns:p14="http://schemas.microsoft.com/office/powerpoint/2010/main" val="386549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9</a:t>
            </a:fld>
            <a:endParaRPr lang="en-US"/>
          </a:p>
        </p:txBody>
      </p:sp>
    </p:spTree>
    <p:extLst>
      <p:ext uri="{BB962C8B-B14F-4D97-AF65-F5344CB8AC3E}">
        <p14:creationId xmlns:p14="http://schemas.microsoft.com/office/powerpoint/2010/main" val="47622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13-Dec-19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71514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13-Dec-19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4026555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13-Dec-19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58969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13-Dec-19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86771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2BF4C9-4446-49F7-BEC6-95D931750103}" type="datetimeFigureOut">
              <a:rPr lang="en-US" smtClean="0"/>
              <a:t>13-Dec-19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122524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2BF4C9-4446-49F7-BEC6-95D931750103}" type="datetimeFigureOut">
              <a:rPr lang="en-US" smtClean="0"/>
              <a:t>13-Dec-19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140922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2BF4C9-4446-49F7-BEC6-95D931750103}" type="datetimeFigureOut">
              <a:rPr lang="en-US" smtClean="0"/>
              <a:t>13-Dec-19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77445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2BF4C9-4446-49F7-BEC6-95D931750103}" type="datetimeFigureOut">
              <a:rPr lang="en-US" smtClean="0"/>
              <a:t>13-Dec-19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672088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2BF4C9-4446-49F7-BEC6-95D931750103}" type="datetimeFigureOut">
              <a:rPr lang="en-US" smtClean="0"/>
              <a:t>13-Dec-19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84479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2BF4C9-4446-49F7-BEC6-95D931750103}" type="datetimeFigureOut">
              <a:rPr lang="en-US" smtClean="0"/>
              <a:t>13-Dec-19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1707967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2BF4C9-4446-49F7-BEC6-95D931750103}" type="datetimeFigureOut">
              <a:rPr lang="en-US" smtClean="0"/>
              <a:t>13-Dec-19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4211750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BF4C9-4446-49F7-BEC6-95D931750103}" type="datetimeFigureOut">
              <a:rPr lang="en-US" smtClean="0"/>
              <a:t>13-Dec-19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2D7589-6803-4664-BCFF-91AF371972DC}" type="slidenum">
              <a:rPr lang="en-US" smtClean="0"/>
              <a:t>‹#›</a:t>
            </a:fld>
            <a:endParaRPr lang="en-US"/>
          </a:p>
        </p:txBody>
      </p:sp>
    </p:spTree>
    <p:extLst>
      <p:ext uri="{BB962C8B-B14F-4D97-AF65-F5344CB8AC3E}">
        <p14:creationId xmlns:p14="http://schemas.microsoft.com/office/powerpoint/2010/main" val="88468964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mailto:demo@charmatzis.blob.core.windows.ne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mailto:demo@charmatzisdata.blob.core.windows.ne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esa.int/Applications/Observing_the_Earth/Working_towards_AI_and_Earth_observ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tar filled sky&#10;&#10;Description automatically generated">
            <a:extLst>
              <a:ext uri="{FF2B5EF4-FFF2-40B4-BE49-F238E27FC236}">
                <a16:creationId xmlns:a16="http://schemas.microsoft.com/office/drawing/2014/main" id="{805571C5-F23C-4E1C-898A-949026F2BF5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r="11111"/>
          <a:stretch/>
        </p:blipFill>
        <p:spPr>
          <a:xfrm>
            <a:off x="20" y="10"/>
            <a:ext cx="12191980" cy="6857989"/>
          </a:xfrm>
          <a:prstGeom prst="rect">
            <a:avLst/>
          </a:prstGeom>
          <a:noFill/>
        </p:spPr>
      </p:pic>
      <p:sp>
        <p:nvSpPr>
          <p:cNvPr id="2" name="Title 1">
            <a:extLst>
              <a:ext uri="{FF2B5EF4-FFF2-40B4-BE49-F238E27FC236}">
                <a16:creationId xmlns:a16="http://schemas.microsoft.com/office/drawing/2014/main" id="{9BBD162F-CC0E-43AD-A41A-2675AB7372C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AI from Space using Azure</a:t>
            </a:r>
          </a:p>
        </p:txBody>
      </p:sp>
      <p:sp>
        <p:nvSpPr>
          <p:cNvPr id="3" name="Subtitle 2">
            <a:extLst>
              <a:ext uri="{FF2B5EF4-FFF2-40B4-BE49-F238E27FC236}">
                <a16:creationId xmlns:a16="http://schemas.microsoft.com/office/drawing/2014/main" id="{A3E3215B-FE14-499D-81D3-EDEAF5F98498}"/>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Christos Charmatzis</a:t>
            </a:r>
          </a:p>
          <a:p>
            <a:r>
              <a:rPr lang="en-US" sz="1700">
                <a:solidFill>
                  <a:srgbClr val="FFFFFF"/>
                </a:solidFill>
              </a:rPr>
              <a:t>@christoscharmatzis</a:t>
            </a:r>
          </a:p>
          <a:p>
            <a:r>
              <a:rPr lang="en-US" sz="1700">
                <a:solidFill>
                  <a:srgbClr val="FFFFFF"/>
                </a:solidFill>
              </a:rPr>
              <a:t>https://tageoforce.com</a:t>
            </a:r>
          </a:p>
        </p:txBody>
      </p:sp>
      <p:sp>
        <p:nvSpPr>
          <p:cNvPr id="6" name="TextBox 5">
            <a:extLst>
              <a:ext uri="{FF2B5EF4-FFF2-40B4-BE49-F238E27FC236}">
                <a16:creationId xmlns:a16="http://schemas.microsoft.com/office/drawing/2014/main" id="{3BE4431F-F013-4C3B-A146-9EF19AB33801}"/>
              </a:ext>
            </a:extLst>
          </p:cNvPr>
          <p:cNvSpPr txBox="1"/>
          <p:nvPr/>
        </p:nvSpPr>
        <p:spPr>
          <a:xfrm>
            <a:off x="8609769" y="6273215"/>
            <a:ext cx="3427086" cy="584775"/>
          </a:xfrm>
          <a:prstGeom prst="rect">
            <a:avLst/>
          </a:prstGeom>
          <a:noFill/>
        </p:spPr>
        <p:txBody>
          <a:bodyPr wrap="square" rtlCol="0">
            <a:normAutofit/>
          </a:bodyPr>
          <a:lstStyle/>
          <a:p>
            <a:pPr algn="r">
              <a:lnSpc>
                <a:spcPct val="90000"/>
              </a:lnSpc>
              <a:spcAft>
                <a:spcPts val="600"/>
              </a:spcAft>
            </a:pPr>
            <a:r>
              <a:rPr lang="en-US" sz="1500" i="1" dirty="0"/>
              <a:t>Center of the Milky Way Galaxy</a:t>
            </a:r>
          </a:p>
          <a:p>
            <a:pPr algn="r">
              <a:lnSpc>
                <a:spcPct val="90000"/>
              </a:lnSpc>
              <a:spcAft>
                <a:spcPts val="600"/>
              </a:spcAft>
            </a:pPr>
            <a:r>
              <a:rPr lang="en-US" sz="1500" i="1" dirty="0"/>
              <a:t>Source: Wikipedia</a:t>
            </a:r>
          </a:p>
        </p:txBody>
      </p:sp>
    </p:spTree>
    <p:extLst>
      <p:ext uri="{BB962C8B-B14F-4D97-AF65-F5344CB8AC3E}">
        <p14:creationId xmlns:p14="http://schemas.microsoft.com/office/powerpoint/2010/main" val="370433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Use ready examples</a:t>
            </a:r>
          </a:p>
        </p:txBody>
      </p:sp>
      <p:cxnSp>
        <p:nvCxnSpPr>
          <p:cNvPr id="18" name="Straight Connector 1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68E3793D-4CA0-454E-84AC-D42D8917FA8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153822" y="574536"/>
            <a:ext cx="6553545" cy="4922802"/>
          </a:xfrm>
          <a:prstGeom prst="rect">
            <a:avLst/>
          </a:prstGeom>
        </p:spPr>
      </p:pic>
    </p:spTree>
    <p:extLst>
      <p:ext uri="{BB962C8B-B14F-4D97-AF65-F5344CB8AC3E}">
        <p14:creationId xmlns:p14="http://schemas.microsoft.com/office/powerpoint/2010/main" val="3239439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Spatial data are special data?</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0" indent="0">
              <a:buNone/>
            </a:pPr>
            <a:r>
              <a:rPr lang="en-US" sz="2400" dirty="0" err="1"/>
              <a:t>Tensorflow</a:t>
            </a:r>
            <a:r>
              <a:rPr lang="en-US" sz="2400" dirty="0"/>
              <a:t> and </a:t>
            </a:r>
            <a:r>
              <a:rPr lang="en-US" sz="2400" dirty="0" err="1"/>
              <a:t>Pytorch</a:t>
            </a:r>
            <a:r>
              <a:rPr lang="en-US" sz="2400" dirty="0"/>
              <a:t> are specialized Deep Learning frameworks, that are developed for specific needs. E.g. Image recognition</a:t>
            </a:r>
          </a:p>
          <a:p>
            <a:pPr marL="0" indent="0">
              <a:buNone/>
            </a:pPr>
            <a:endParaRPr lang="en-US" sz="2400" dirty="0"/>
          </a:p>
          <a:p>
            <a:pPr marL="0" indent="0">
              <a:buNone/>
            </a:pPr>
            <a:r>
              <a:rPr lang="en-US" sz="2400" dirty="0"/>
              <a:t>Things don’t go well when you try to use them outside their comfort zone.</a:t>
            </a:r>
          </a:p>
        </p:txBody>
      </p:sp>
    </p:spTree>
    <p:extLst>
      <p:ext uri="{BB962C8B-B14F-4D97-AF65-F5344CB8AC3E}">
        <p14:creationId xmlns:p14="http://schemas.microsoft.com/office/powerpoint/2010/main" val="31148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dirty="0">
                <a:solidFill>
                  <a:schemeClr val="accent1"/>
                </a:solidFill>
              </a:rPr>
              <a:t>My favorite deep learning framework</a:t>
            </a:r>
            <a:endParaRPr lang="en-US" kern="1200" dirty="0">
              <a:solidFill>
                <a:schemeClr val="accent1"/>
              </a:solidFill>
              <a:latin typeface="+mj-lt"/>
              <a:ea typeface="+mj-ea"/>
              <a:cs typeface="+mj-cs"/>
            </a:endParaRP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4757562"/>
          </a:xfrm>
        </p:spPr>
        <p:txBody>
          <a:bodyPr vert="horz" lIns="91440" tIns="45720" rIns="91440" bIns="45720" rtlCol="0" anchor="t">
            <a:normAutofit/>
          </a:bodyPr>
          <a:lstStyle/>
          <a:p>
            <a:pPr marL="0" indent="0">
              <a:buNone/>
            </a:pPr>
            <a:r>
              <a:rPr lang="en-US" sz="2400" dirty="0"/>
              <a:t>Raster-Vision</a:t>
            </a:r>
          </a:p>
          <a:p>
            <a:pPr marL="0" indent="0">
              <a:buNone/>
            </a:pPr>
            <a:r>
              <a:rPr lang="en-US" sz="2000" dirty="0"/>
              <a:t>https://rastervision.io/ </a:t>
            </a:r>
          </a:p>
          <a:p>
            <a:pPr marL="0" indent="0">
              <a:buNone/>
            </a:pPr>
            <a:r>
              <a:rPr lang="en-US" sz="2000" dirty="0"/>
              <a:t>Raster Vision is an open source framework for Python developers building computer vision models on satellite, aerial, and other large imagery sets (including oblique drone imagery)</a:t>
            </a:r>
          </a:p>
          <a:p>
            <a:pPr marL="0" indent="0">
              <a:buNone/>
            </a:pPr>
            <a:endParaRPr lang="en-US" sz="2000" dirty="0"/>
          </a:p>
        </p:txBody>
      </p:sp>
      <p:pic>
        <p:nvPicPr>
          <p:cNvPr id="6" name="Picture 5" descr="A picture containing photo, different, black, covered&#10;&#10;Description automatically generated">
            <a:extLst>
              <a:ext uri="{FF2B5EF4-FFF2-40B4-BE49-F238E27FC236}">
                <a16:creationId xmlns:a16="http://schemas.microsoft.com/office/drawing/2014/main" id="{0B026085-27D5-4059-A3E5-4C7BE1FC1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889" y="3339918"/>
            <a:ext cx="5756165" cy="2219309"/>
          </a:xfrm>
          <a:prstGeom prst="rect">
            <a:avLst/>
          </a:prstGeom>
        </p:spPr>
      </p:pic>
    </p:spTree>
    <p:extLst>
      <p:ext uri="{BB962C8B-B14F-4D97-AF65-F5344CB8AC3E}">
        <p14:creationId xmlns:p14="http://schemas.microsoft.com/office/powerpoint/2010/main" val="223667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Spatial Data vs Big Data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buNone/>
            </a:pPr>
            <a:r>
              <a:rPr lang="en-US" sz="2400"/>
              <a:t>Since everything is relative:</a:t>
            </a:r>
          </a:p>
          <a:p>
            <a:pPr marL="0" indent="0">
              <a:buNone/>
            </a:pPr>
            <a:r>
              <a:rPr lang="en-US" sz="2400"/>
              <a:t> - If you are studying (labeling) small features (e.g. roofs, cars, parking places) you are OK!!! There is nothing to worry about Big Data</a:t>
            </a:r>
          </a:p>
          <a:p>
            <a:pPr marL="0" indent="0">
              <a:buNone/>
            </a:pPr>
            <a:endParaRPr lang="en-US" sz="2400"/>
          </a:p>
          <a:p>
            <a:pPr>
              <a:buFontTx/>
              <a:buChar char="-"/>
            </a:pPr>
            <a:r>
              <a:rPr lang="en-US" sz="2400"/>
              <a:t>If you are studying (labeling) large features (e.g. lakes, oil spills, forests)</a:t>
            </a:r>
          </a:p>
          <a:p>
            <a:pPr marL="0" indent="0">
              <a:buNone/>
            </a:pPr>
            <a:r>
              <a:rPr lang="en-US" sz="2400"/>
              <a:t>You are in Big (Trouble) Data!!!!</a:t>
            </a:r>
          </a:p>
        </p:txBody>
      </p:sp>
    </p:spTree>
    <p:extLst>
      <p:ext uri="{BB962C8B-B14F-4D97-AF65-F5344CB8AC3E}">
        <p14:creationId xmlns:p14="http://schemas.microsoft.com/office/powerpoint/2010/main" val="2062238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Raster-Vision workflow</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keyboard&#10;&#10;Description automatically generated">
            <a:extLst>
              <a:ext uri="{FF2B5EF4-FFF2-40B4-BE49-F238E27FC236}">
                <a16:creationId xmlns:a16="http://schemas.microsoft.com/office/drawing/2014/main" id="{4B0A38DB-EDF1-4C51-B64B-B99E571CA0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6813" y="2352884"/>
            <a:ext cx="6376987" cy="2152233"/>
          </a:xfrm>
          <a:solidFill>
            <a:schemeClr val="accent1"/>
          </a:solidFill>
        </p:spPr>
      </p:pic>
    </p:spTree>
    <p:extLst>
      <p:ext uri="{BB962C8B-B14F-4D97-AF65-F5344CB8AC3E}">
        <p14:creationId xmlns:p14="http://schemas.microsoft.com/office/powerpoint/2010/main" val="130426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err="1">
                <a:solidFill>
                  <a:schemeClr val="accent1"/>
                </a:solidFill>
              </a:rPr>
              <a:t>Dockerize</a:t>
            </a:r>
            <a:r>
              <a:rPr lang="en-US" dirty="0">
                <a:solidFill>
                  <a:schemeClr val="accent1"/>
                </a:solidFill>
              </a:rPr>
              <a:t> everything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fontScale="70000" lnSpcReduction="20000"/>
          </a:bodyPr>
          <a:lstStyle/>
          <a:p>
            <a:pPr marL="0" indent="0">
              <a:buNone/>
            </a:pPr>
            <a:r>
              <a:rPr lang="en-US" dirty="0"/>
              <a:t>//requirements.txt</a:t>
            </a:r>
          </a:p>
          <a:p>
            <a:pPr marL="0" indent="0">
              <a:buNone/>
            </a:pPr>
            <a:r>
              <a:rPr lang="en-US" dirty="0"/>
              <a:t>azure</a:t>
            </a:r>
            <a:br>
              <a:rPr lang="en-US" sz="2400" dirty="0"/>
            </a:br>
            <a:r>
              <a:rPr lang="en-US" dirty="0"/>
              <a:t>azure-storage</a:t>
            </a:r>
            <a:br>
              <a:rPr lang="en-US" sz="2400" dirty="0"/>
            </a:br>
            <a:r>
              <a:rPr lang="en-US" dirty="0"/>
              <a:t>azure-storage-blob</a:t>
            </a:r>
          </a:p>
          <a:p>
            <a:pPr marL="0" indent="0">
              <a:buNone/>
            </a:pPr>
            <a:endParaRPr lang="en-US" sz="2400" dirty="0"/>
          </a:p>
          <a:p>
            <a:pPr marL="0" indent="0">
              <a:buNone/>
            </a:pPr>
            <a:r>
              <a:rPr lang="en-US" sz="2400" dirty="0"/>
              <a:t>#</a:t>
            </a:r>
            <a:r>
              <a:rPr lang="en-US" sz="2400" dirty="0" err="1"/>
              <a:t>Dockerfile</a:t>
            </a:r>
            <a:endParaRPr lang="en-US" sz="2400" dirty="0"/>
          </a:p>
          <a:p>
            <a:pPr marL="0" indent="0">
              <a:buNone/>
            </a:pPr>
            <a:r>
              <a:rPr lang="en-US" b="1" dirty="0"/>
              <a:t>FROM </a:t>
            </a:r>
            <a:r>
              <a:rPr lang="en-US" dirty="0"/>
              <a:t>quay.io/azavea/raster-vision:pytorch-0.10</a:t>
            </a:r>
            <a:br>
              <a:rPr lang="en-US" sz="2400" dirty="0"/>
            </a:br>
            <a:br>
              <a:rPr lang="en-US" sz="2400" dirty="0"/>
            </a:br>
            <a:br>
              <a:rPr lang="en-US" sz="2400" dirty="0"/>
            </a:br>
            <a:r>
              <a:rPr lang="en-US" b="1" dirty="0"/>
              <a:t>COPY </a:t>
            </a:r>
            <a:r>
              <a:rPr lang="en-US" dirty="0"/>
              <a:t>requirements.txt </a:t>
            </a:r>
            <a:r>
              <a:rPr lang="en-US" b="1" dirty="0"/>
              <a:t>/</a:t>
            </a:r>
            <a:br>
              <a:rPr lang="en-US" b="1" dirty="0"/>
            </a:br>
            <a:r>
              <a:rPr lang="en-US" b="1" dirty="0"/>
              <a:t>RUN </a:t>
            </a:r>
            <a:r>
              <a:rPr lang="en-US" dirty="0"/>
              <a:t>pip install </a:t>
            </a:r>
            <a:r>
              <a:rPr lang="en-US" b="1" dirty="0"/>
              <a:t>-</a:t>
            </a:r>
            <a:r>
              <a:rPr lang="en-US" dirty="0"/>
              <a:t>r </a:t>
            </a:r>
            <a:r>
              <a:rPr lang="en-US" b="1" dirty="0"/>
              <a:t>/</a:t>
            </a:r>
            <a:r>
              <a:rPr lang="en-US" dirty="0"/>
              <a:t>requirements.txt</a:t>
            </a:r>
          </a:p>
          <a:p>
            <a:pPr marL="0" indent="0">
              <a:buNone/>
            </a:pPr>
            <a:endParaRPr lang="en-US" sz="2400" dirty="0"/>
          </a:p>
          <a:p>
            <a:pPr marL="0" indent="0">
              <a:buNone/>
            </a:pPr>
            <a:r>
              <a:rPr lang="en-US" sz="2400" dirty="0"/>
              <a:t>COPY  tiny_spacenet.py</a:t>
            </a:r>
            <a:br>
              <a:rPr lang="en-US" sz="2400" dirty="0"/>
            </a:br>
            <a:br>
              <a:rPr lang="en-US" sz="2400" dirty="0"/>
            </a:br>
            <a:r>
              <a:rPr lang="en-US" b="1" dirty="0"/>
              <a:t>ENV </a:t>
            </a:r>
            <a:r>
              <a:rPr lang="en-US" i="1" dirty="0"/>
              <a:t>PATH</a:t>
            </a:r>
            <a:r>
              <a:rPr lang="en-US" dirty="0"/>
              <a:t>=$</a:t>
            </a:r>
            <a:r>
              <a:rPr lang="en-US" i="1" dirty="0"/>
              <a:t>PATH</a:t>
            </a:r>
            <a:r>
              <a:rPr lang="en-US" dirty="0"/>
              <a:t>:</a:t>
            </a:r>
            <a:r>
              <a:rPr lang="en-US" b="1" dirty="0"/>
              <a:t>/</a:t>
            </a:r>
            <a:r>
              <a:rPr lang="en-US" dirty="0" err="1"/>
              <a:t>src</a:t>
            </a:r>
            <a:br>
              <a:rPr lang="en-US" sz="2400" dirty="0"/>
            </a:br>
            <a:r>
              <a:rPr lang="en-US" b="1" dirty="0"/>
              <a:t>ENV </a:t>
            </a:r>
            <a:r>
              <a:rPr lang="en-US" i="1" dirty="0"/>
              <a:t>PYTHONPATH </a:t>
            </a:r>
            <a:r>
              <a:rPr lang="en-US" b="1" dirty="0"/>
              <a:t>/</a:t>
            </a:r>
            <a:r>
              <a:rPr lang="en-US" dirty="0" err="1"/>
              <a:t>src</a:t>
            </a:r>
            <a:br>
              <a:rPr lang="en-US" sz="2400" dirty="0"/>
            </a:br>
            <a:br>
              <a:rPr lang="en-US" sz="2400" dirty="0"/>
            </a:br>
            <a:r>
              <a:rPr lang="en-US" b="1" dirty="0"/>
              <a:t>ADD </a:t>
            </a:r>
            <a:r>
              <a:rPr lang="en-US" dirty="0"/>
              <a:t>.</a:t>
            </a:r>
            <a:r>
              <a:rPr lang="en-US" b="1" dirty="0"/>
              <a:t>/ /</a:t>
            </a:r>
            <a:r>
              <a:rPr lang="en-US" dirty="0" err="1"/>
              <a:t>src</a:t>
            </a:r>
            <a:br>
              <a:rPr lang="en-US" sz="2400" dirty="0"/>
            </a:br>
            <a:r>
              <a:rPr lang="en-US" b="1" dirty="0"/>
              <a:t>WORKDIR /</a:t>
            </a:r>
            <a:r>
              <a:rPr lang="en-US" dirty="0" err="1"/>
              <a:t>src</a:t>
            </a:r>
            <a:r>
              <a:rPr lang="en-US" b="1" dirty="0"/>
              <a:t>/</a:t>
            </a:r>
            <a:endParaRPr lang="en-US" sz="2400" dirty="0"/>
          </a:p>
        </p:txBody>
      </p:sp>
    </p:spTree>
    <p:extLst>
      <p:ext uri="{BB962C8B-B14F-4D97-AF65-F5344CB8AC3E}">
        <p14:creationId xmlns:p14="http://schemas.microsoft.com/office/powerpoint/2010/main" val="103860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Write experiments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F6624DA4-A6D4-432B-857D-C12D54414D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976813" y="1711325"/>
            <a:ext cx="6376987" cy="3433763"/>
          </a:xfrm>
        </p:spPr>
      </p:pic>
    </p:spTree>
    <p:extLst>
      <p:ext uri="{BB962C8B-B14F-4D97-AF65-F5344CB8AC3E}">
        <p14:creationId xmlns:p14="http://schemas.microsoft.com/office/powerpoint/2010/main" val="214787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Build &amp; run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fontScale="92500" lnSpcReduction="10000"/>
          </a:bodyPr>
          <a:lstStyle/>
          <a:p>
            <a:pPr marL="0" indent="0">
              <a:buNone/>
            </a:pPr>
            <a:r>
              <a:rPr lang="en-US" dirty="0"/>
              <a:t>//Build docker image</a:t>
            </a:r>
          </a:p>
          <a:p>
            <a:pPr marL="0" indent="0">
              <a:buNone/>
            </a:pPr>
            <a:r>
              <a:rPr lang="en-US" dirty="0"/>
              <a:t>docker build -t charmatzis/</a:t>
            </a:r>
            <a:r>
              <a:rPr lang="en-US" dirty="0" err="1"/>
              <a:t>raster_vision_azure_batch_demo</a:t>
            </a:r>
            <a:r>
              <a:rPr lang="en-US" dirty="0"/>
              <a:t> .</a:t>
            </a:r>
          </a:p>
          <a:p>
            <a:pPr marL="0" indent="0">
              <a:buNone/>
            </a:pPr>
            <a:endParaRPr lang="en-US" sz="2400" dirty="0"/>
          </a:p>
          <a:p>
            <a:pPr marL="0" indent="0">
              <a:buNone/>
            </a:pPr>
            <a:r>
              <a:rPr lang="en-US" sz="2400" dirty="0"/>
              <a:t>//Run it</a:t>
            </a:r>
          </a:p>
          <a:p>
            <a:pPr marL="0" indent="0">
              <a:buNone/>
            </a:pPr>
            <a:r>
              <a:rPr lang="en-US" dirty="0"/>
              <a:t>docker run charmatzis/</a:t>
            </a:r>
            <a:r>
              <a:rPr lang="en-US" dirty="0" err="1"/>
              <a:t>raster_vision_azure_batch_demo</a:t>
            </a:r>
            <a:r>
              <a:rPr lang="en-US" dirty="0"/>
              <a:t> python /src/tiny_spacenet.py -- </a:t>
            </a:r>
            <a:r>
              <a:rPr lang="en-US" dirty="0" err="1"/>
              <a:t>base_uri</a:t>
            </a:r>
            <a:endParaRPr lang="en-US" dirty="0"/>
          </a:p>
          <a:p>
            <a:pPr marL="0" indent="0">
              <a:buNone/>
            </a:pPr>
            <a:r>
              <a:rPr lang="en-US" dirty="0"/>
              <a:t> wasbs://</a:t>
            </a:r>
            <a:r>
              <a:rPr lang="en-US" dirty="0">
                <a:hlinkClick r:id="rId3"/>
              </a:rPr>
              <a:t>demo@charmatzis.blob.core.windows.net</a:t>
            </a:r>
            <a:r>
              <a:rPr lang="en-US" dirty="0"/>
              <a:t>/ --</a:t>
            </a:r>
            <a:r>
              <a:rPr lang="en-US" dirty="0" err="1"/>
              <a:t>root_uri</a:t>
            </a:r>
            <a:r>
              <a:rPr lang="en-US" dirty="0"/>
              <a:t> wasbs://</a:t>
            </a:r>
            <a:r>
              <a:rPr lang="en-US" dirty="0">
                <a:hlinkClick r:id="rId4"/>
              </a:rPr>
              <a:t>demo@charmatzisdata.blob.core.windows.net</a:t>
            </a:r>
            <a:r>
              <a:rPr lang="en-US" dirty="0"/>
              <a:t>/results</a:t>
            </a:r>
          </a:p>
          <a:p>
            <a:pPr marL="0" indent="0">
              <a:buNone/>
            </a:pPr>
            <a:endParaRPr lang="en-US" sz="2400" dirty="0"/>
          </a:p>
        </p:txBody>
      </p:sp>
    </p:spTree>
    <p:extLst>
      <p:ext uri="{BB962C8B-B14F-4D97-AF65-F5344CB8AC3E}">
        <p14:creationId xmlns:p14="http://schemas.microsoft.com/office/powerpoint/2010/main" val="2325075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The </a:t>
            </a:r>
            <a:r>
              <a:rPr lang="en-US" dirty="0" err="1">
                <a:solidFill>
                  <a:schemeClr val="accent1"/>
                </a:solidFill>
              </a:rPr>
              <a:t>Don’t’s</a:t>
            </a: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457200" indent="-457200">
              <a:buAutoNum type="arabicPeriod"/>
            </a:pPr>
            <a:r>
              <a:rPr lang="en-US" sz="2400" dirty="0"/>
              <a:t>Never use Windows, always Linux</a:t>
            </a:r>
          </a:p>
          <a:p>
            <a:pPr marL="457200" indent="-457200">
              <a:buAutoNum type="arabicPeriod"/>
            </a:pPr>
            <a:r>
              <a:rPr lang="en-US" sz="2400" dirty="0"/>
              <a:t>Don’t use the CPU versions, always the GPU</a:t>
            </a:r>
          </a:p>
          <a:p>
            <a:pPr marL="457200" indent="-457200">
              <a:buAutoNum type="arabicPeriod"/>
            </a:pPr>
            <a:r>
              <a:rPr lang="en-US" sz="2400" dirty="0"/>
              <a:t>Never run it in your local computer.</a:t>
            </a:r>
          </a:p>
          <a:p>
            <a:pPr marL="457200" indent="-457200">
              <a:buAutoNum type="arabicPeriod"/>
            </a:pPr>
            <a:endParaRPr lang="en-US" sz="2400" dirty="0"/>
          </a:p>
          <a:p>
            <a:pPr>
              <a:buFontTx/>
              <a:buChar char="-"/>
            </a:pPr>
            <a:r>
              <a:rPr lang="en-US" sz="2400" dirty="0"/>
              <a:t>Bonus – </a:t>
            </a:r>
          </a:p>
          <a:p>
            <a:pPr marL="0" indent="0">
              <a:buNone/>
            </a:pPr>
            <a:r>
              <a:rPr lang="en-US" sz="2400" dirty="0"/>
              <a:t>4.    Don’t go to your supervisor for a new Alienware laptop….  ;-)</a:t>
            </a:r>
          </a:p>
        </p:txBody>
      </p:sp>
    </p:spTree>
    <p:extLst>
      <p:ext uri="{BB962C8B-B14F-4D97-AF65-F5344CB8AC3E}">
        <p14:creationId xmlns:p14="http://schemas.microsoft.com/office/powerpoint/2010/main" val="3224616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If not local, then what?</a:t>
            </a:r>
          </a:p>
        </p:txBody>
      </p:sp>
      <p:graphicFrame>
        <p:nvGraphicFramePr>
          <p:cNvPr id="12" name="Content Placeholder 2">
            <a:extLst>
              <a:ext uri="{FF2B5EF4-FFF2-40B4-BE49-F238E27FC236}">
                <a16:creationId xmlns:a16="http://schemas.microsoft.com/office/drawing/2014/main" id="{84890F8F-FB0C-4054-8EF7-072000D8AE04}"/>
              </a:ext>
            </a:extLst>
          </p:cNvPr>
          <p:cNvGraphicFramePr>
            <a:graphicFrameLocks noGrp="1"/>
          </p:cNvGraphicFramePr>
          <p:nvPr>
            <p:ph idx="1"/>
            <p:extLst>
              <p:ext uri="{D42A27DB-BD31-4B8C-83A1-F6EECF244321}">
                <p14:modId xmlns:p14="http://schemas.microsoft.com/office/powerpoint/2010/main" val="330273113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91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Agenda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r>
              <a:rPr lang="en-US" sz="2400" dirty="0"/>
              <a:t>Few things about me</a:t>
            </a:r>
          </a:p>
          <a:p>
            <a:r>
              <a:rPr lang="en-US" sz="2400" dirty="0"/>
              <a:t>Introduction to AI</a:t>
            </a:r>
          </a:p>
          <a:p>
            <a:r>
              <a:rPr lang="en-US" sz="2400" dirty="0"/>
              <a:t>Earth Observation Data and where to find them</a:t>
            </a:r>
          </a:p>
          <a:p>
            <a:r>
              <a:rPr lang="en-US" sz="2400" dirty="0"/>
              <a:t>Choosing the right way with the right tools</a:t>
            </a:r>
          </a:p>
          <a:p>
            <a:r>
              <a:rPr lang="en-US" sz="2400" dirty="0"/>
              <a:t>Going to Azure for full power</a:t>
            </a:r>
          </a:p>
          <a:p>
            <a:r>
              <a:rPr lang="en-US" sz="2400" dirty="0"/>
              <a:t>Conclusions</a:t>
            </a:r>
          </a:p>
        </p:txBody>
      </p:sp>
    </p:spTree>
    <p:extLst>
      <p:ext uri="{BB962C8B-B14F-4D97-AF65-F5344CB8AC3E}">
        <p14:creationId xmlns:p14="http://schemas.microsoft.com/office/powerpoint/2010/main" val="289978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Move images to Azure with 3 simple moves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663547"/>
            <a:ext cx="6377769" cy="5230576"/>
          </a:xfrm>
        </p:spPr>
        <p:txBody>
          <a:bodyPr anchor="ctr">
            <a:normAutofit fontScale="92500"/>
          </a:bodyPr>
          <a:lstStyle/>
          <a:p>
            <a:r>
              <a:rPr lang="en-US" dirty="0"/>
              <a:t>Azure Container Registry</a:t>
            </a:r>
            <a:br>
              <a:rPr lang="en-US" dirty="0"/>
            </a:br>
            <a:r>
              <a:rPr lang="en-US" sz="2600" dirty="0">
                <a:latin typeface="Menlo"/>
              </a:rPr>
              <a:t>docker login athensaibootcampdemo.azurecr.io</a:t>
            </a:r>
          </a:p>
          <a:p>
            <a:endParaRPr lang="en-US" sz="2400" dirty="0">
              <a:latin typeface="Menlo"/>
            </a:endParaRPr>
          </a:p>
          <a:p>
            <a:r>
              <a:rPr lang="en-US" dirty="0"/>
              <a:t>Tag your docker container</a:t>
            </a:r>
            <a:br>
              <a:rPr lang="en-US" dirty="0"/>
            </a:br>
            <a:r>
              <a:rPr lang="en-US" sz="2400" dirty="0">
                <a:latin typeface="Menlo"/>
              </a:rPr>
              <a:t>docker tag charmatzis/</a:t>
            </a:r>
            <a:r>
              <a:rPr lang="en-US" sz="2400" dirty="0" err="1">
                <a:latin typeface="Menlo"/>
              </a:rPr>
              <a:t>raster_vision_azure_batch_demo:latest</a:t>
            </a:r>
            <a:r>
              <a:rPr lang="en-US" sz="2400" dirty="0">
                <a:latin typeface="Menlo"/>
              </a:rPr>
              <a:t> athensaibootcampdemo.azurecr.io/charmatzis/ </a:t>
            </a:r>
            <a:r>
              <a:rPr lang="en-US" sz="2400" dirty="0" err="1">
                <a:latin typeface="Menlo"/>
              </a:rPr>
              <a:t>raster_vision_azure_batch_demo</a:t>
            </a:r>
            <a:r>
              <a:rPr lang="en-US" sz="2400" dirty="0">
                <a:latin typeface="Menlo"/>
              </a:rPr>
              <a:t> :latest</a:t>
            </a:r>
          </a:p>
          <a:p>
            <a:endParaRPr lang="en-US" sz="2400" dirty="0">
              <a:latin typeface="Menlo"/>
            </a:endParaRPr>
          </a:p>
          <a:p>
            <a:r>
              <a:rPr lang="en-US" dirty="0"/>
              <a:t>Upload it to ACR</a:t>
            </a:r>
            <a:br>
              <a:rPr lang="en-US" sz="2400" dirty="0">
                <a:latin typeface="Menlo"/>
              </a:rPr>
            </a:br>
            <a:r>
              <a:rPr lang="en-US" sz="2400" dirty="0">
                <a:latin typeface="Menlo"/>
              </a:rPr>
              <a:t>docker push athensaibootcampdemo.azurecr.io/ </a:t>
            </a:r>
            <a:r>
              <a:rPr lang="en-US" sz="2400" dirty="0" err="1">
                <a:latin typeface="Menlo"/>
              </a:rPr>
              <a:t>athensaibootcampdemo</a:t>
            </a:r>
            <a:r>
              <a:rPr lang="en-US" sz="2400" dirty="0">
                <a:latin typeface="Menlo"/>
              </a:rPr>
              <a:t> / </a:t>
            </a:r>
            <a:r>
              <a:rPr lang="en-US" sz="2400" dirty="0" err="1">
                <a:latin typeface="Menlo"/>
              </a:rPr>
              <a:t>raster_vision_azure_batch_demo</a:t>
            </a:r>
            <a:r>
              <a:rPr lang="en-US" sz="2400" dirty="0">
                <a:latin typeface="Menlo"/>
              </a:rPr>
              <a:t> :latest</a:t>
            </a:r>
          </a:p>
          <a:p>
            <a:pPr marL="0" indent="0">
              <a:buNone/>
            </a:pPr>
            <a:endParaRPr lang="en-US" dirty="0"/>
          </a:p>
        </p:txBody>
      </p:sp>
    </p:spTree>
    <p:extLst>
      <p:ext uri="{BB962C8B-B14F-4D97-AF65-F5344CB8AC3E}">
        <p14:creationId xmlns:p14="http://schemas.microsoft.com/office/powerpoint/2010/main" val="218559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Run it on Azure Batch</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501D3B4C-6812-41B9-95E2-9E0B808051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9718" y="2509911"/>
            <a:ext cx="7437464" cy="3997637"/>
          </a:xfrm>
          <a:prstGeom prst="rect">
            <a:avLst/>
          </a:prstGeom>
        </p:spPr>
      </p:pic>
    </p:spTree>
    <p:extLst>
      <p:ext uri="{BB962C8B-B14F-4D97-AF65-F5344CB8AC3E}">
        <p14:creationId xmlns:p14="http://schemas.microsoft.com/office/powerpoint/2010/main" val="403955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631825"/>
            <a:ext cx="10515600" cy="1325563"/>
          </a:xfrm>
        </p:spPr>
        <p:txBody>
          <a:bodyPr>
            <a:normAutofit/>
          </a:bodyPr>
          <a:lstStyle/>
          <a:p>
            <a:r>
              <a:rPr lang="en-US"/>
              <a:t>Run it on Azure Batch…</a:t>
            </a:r>
            <a:br>
              <a:rPr lang="en-US"/>
            </a:br>
            <a:r>
              <a:rPr lang="en-US"/>
              <a:t>But how?</a:t>
            </a: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838200" y="2057400"/>
            <a:ext cx="10515600" cy="3871762"/>
          </a:xfrm>
        </p:spPr>
        <p:txBody>
          <a:bodyPr>
            <a:normAutofit/>
          </a:bodyPr>
          <a:lstStyle/>
          <a:p>
            <a:r>
              <a:rPr lang="en-US" sz="2400" dirty="0"/>
              <a:t>It connects to your container registry and uses those docker images</a:t>
            </a:r>
          </a:p>
          <a:p>
            <a:r>
              <a:rPr lang="en-US" sz="2400" dirty="0"/>
              <a:t>Create a Pool if it doesn’t exist yet. Here, you can configure which kind of VMs and how many of them you want in your pool. And more importantly, you can specify that it are Low </a:t>
            </a:r>
            <a:r>
              <a:rPr lang="en-US" sz="2400" dirty="0" err="1"/>
              <a:t>Prio</a:t>
            </a:r>
            <a:r>
              <a:rPr lang="en-US" sz="2400" dirty="0"/>
              <a:t> VMs, which are cheap.</a:t>
            </a:r>
          </a:p>
          <a:p>
            <a:r>
              <a:rPr lang="en-US" sz="2400" dirty="0"/>
              <a:t>Create a Job within the Pool</a:t>
            </a:r>
          </a:p>
          <a:p>
            <a:r>
              <a:rPr lang="en-US" sz="2400" dirty="0"/>
              <a:t>Create a separate task to process each year of data. In a real-life situation, you would have a task for each day of data.</a:t>
            </a:r>
          </a:p>
        </p:txBody>
      </p:sp>
    </p:spTree>
    <p:extLst>
      <p:ext uri="{BB962C8B-B14F-4D97-AF65-F5344CB8AC3E}">
        <p14:creationId xmlns:p14="http://schemas.microsoft.com/office/powerpoint/2010/main" val="1289822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$Pricing$</a:t>
            </a:r>
            <a:br>
              <a:rPr lang="en-US">
                <a:solidFill>
                  <a:schemeClr val="accent1"/>
                </a:solidFill>
              </a:rPr>
            </a:b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926878" cy="4930246"/>
          </a:xfrm>
        </p:spPr>
        <p:txBody>
          <a:bodyPr anchor="t">
            <a:normAutofit fontScale="92500"/>
          </a:bodyPr>
          <a:lstStyle/>
          <a:p>
            <a:pPr marL="0" indent="0">
              <a:buNone/>
            </a:pPr>
            <a:r>
              <a:rPr lang="en-US" dirty="0"/>
              <a:t>NC-series</a:t>
            </a:r>
            <a:r>
              <a:rPr lang="en-US" sz="2400" dirty="0"/>
              <a:t>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b="1" dirty="0"/>
              <a:t>NCsv2-series</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https://azure.microsoft.com/en-us/pricing/details/batch/</a:t>
            </a:r>
          </a:p>
          <a:p>
            <a:pPr marL="0" indent="0">
              <a:buNone/>
            </a:pPr>
            <a:endParaRPr lang="en-US" sz="2400" dirty="0"/>
          </a:p>
        </p:txBody>
      </p:sp>
      <p:pic>
        <p:nvPicPr>
          <p:cNvPr id="4" name="Picture 3">
            <a:extLst>
              <a:ext uri="{FF2B5EF4-FFF2-40B4-BE49-F238E27FC236}">
                <a16:creationId xmlns:a16="http://schemas.microsoft.com/office/drawing/2014/main" id="{550CF677-AA4D-4342-AA3D-CD898F1B7A4E}"/>
              </a:ext>
            </a:extLst>
          </p:cNvPr>
          <p:cNvPicPr>
            <a:picLocks noChangeAspect="1"/>
          </p:cNvPicPr>
          <p:nvPr/>
        </p:nvPicPr>
        <p:blipFill>
          <a:blip r:embed="rId3"/>
          <a:stretch>
            <a:fillRect/>
          </a:stretch>
        </p:blipFill>
        <p:spPr>
          <a:xfrm>
            <a:off x="5074399" y="1417341"/>
            <a:ext cx="7021233" cy="1466391"/>
          </a:xfrm>
          <a:prstGeom prst="rect">
            <a:avLst/>
          </a:prstGeom>
        </p:spPr>
      </p:pic>
      <p:pic>
        <p:nvPicPr>
          <p:cNvPr id="5" name="Picture 4">
            <a:extLst>
              <a:ext uri="{FF2B5EF4-FFF2-40B4-BE49-F238E27FC236}">
                <a16:creationId xmlns:a16="http://schemas.microsoft.com/office/drawing/2014/main" id="{B6D18CF5-9CC5-4EAE-B559-F7C10E8C3075}"/>
              </a:ext>
            </a:extLst>
          </p:cNvPr>
          <p:cNvPicPr>
            <a:picLocks noChangeAspect="1"/>
          </p:cNvPicPr>
          <p:nvPr/>
        </p:nvPicPr>
        <p:blipFill>
          <a:blip r:embed="rId4"/>
          <a:stretch>
            <a:fillRect/>
          </a:stretch>
        </p:blipFill>
        <p:spPr>
          <a:xfrm>
            <a:off x="5072391" y="3826974"/>
            <a:ext cx="6926879" cy="1466392"/>
          </a:xfrm>
          <a:prstGeom prst="rect">
            <a:avLst/>
          </a:prstGeom>
        </p:spPr>
      </p:pic>
    </p:spTree>
    <p:extLst>
      <p:ext uri="{BB962C8B-B14F-4D97-AF65-F5344CB8AC3E}">
        <p14:creationId xmlns:p14="http://schemas.microsoft.com/office/powerpoint/2010/main" val="2634060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How can I monitor my Batch?</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C8149024-3440-45A3-916C-95CC0FBE6A00}"/>
              </a:ext>
            </a:extLst>
          </p:cNvPr>
          <p:cNvPicPr>
            <a:picLocks noGrp="1" noChangeAspect="1"/>
          </p:cNvPicPr>
          <p:nvPr>
            <p:ph idx="1"/>
          </p:nvPr>
        </p:nvPicPr>
        <p:blipFill>
          <a:blip r:embed="rId3"/>
          <a:stretch>
            <a:fillRect/>
          </a:stretch>
        </p:blipFill>
        <p:spPr>
          <a:xfrm>
            <a:off x="4976813" y="1134060"/>
            <a:ext cx="6376987" cy="4589880"/>
          </a:xfrm>
          <a:prstGeom prst="rect">
            <a:avLst/>
          </a:prstGeom>
        </p:spPr>
      </p:pic>
    </p:spTree>
    <p:extLst>
      <p:ext uri="{BB962C8B-B14F-4D97-AF65-F5344CB8AC3E}">
        <p14:creationId xmlns:p14="http://schemas.microsoft.com/office/powerpoint/2010/main" val="3345146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Conclusions</a:t>
            </a:r>
            <a:br>
              <a:rPr lang="en-US" dirty="0">
                <a:solidFill>
                  <a:schemeClr val="accent1"/>
                </a:solidFill>
              </a:rPr>
            </a:b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926878" cy="4930246"/>
          </a:xfrm>
        </p:spPr>
        <p:txBody>
          <a:bodyPr anchor="ctr">
            <a:normAutofit/>
          </a:bodyPr>
          <a:lstStyle/>
          <a:p>
            <a:r>
              <a:rPr lang="en-US" sz="2400" dirty="0"/>
              <a:t>If you have normal experiments, use Azure Machine Learning</a:t>
            </a:r>
          </a:p>
          <a:p>
            <a:r>
              <a:rPr lang="en-US" sz="2400" dirty="0"/>
              <a:t>If you are working in some crazy stuff go straight to Azure Batch using containers.</a:t>
            </a:r>
          </a:p>
          <a:p>
            <a:r>
              <a:rPr lang="en-US" sz="2400" dirty="0"/>
              <a:t>Never, use your laptop for deep learning…</a:t>
            </a:r>
          </a:p>
        </p:txBody>
      </p:sp>
    </p:spTree>
    <p:extLst>
      <p:ext uri="{BB962C8B-B14F-4D97-AF65-F5344CB8AC3E}">
        <p14:creationId xmlns:p14="http://schemas.microsoft.com/office/powerpoint/2010/main" val="34730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a:solidFill>
                  <a:schemeClr val="tx1">
                    <a:lumMod val="85000"/>
                    <a:lumOff val="15000"/>
                  </a:schemeClr>
                </a:solidFill>
                <a:latin typeface="+mj-lt"/>
                <a:ea typeface="+mj-ea"/>
                <a:cs typeface="+mj-cs"/>
              </a:rPr>
              <a:t>Thank U</a:t>
            </a:r>
            <a:br>
              <a:rPr lang="en-US" sz="5400" kern="1200">
                <a:solidFill>
                  <a:schemeClr val="tx1">
                    <a:lumMod val="85000"/>
                    <a:lumOff val="15000"/>
                  </a:schemeClr>
                </a:solidFill>
                <a:latin typeface="+mj-lt"/>
                <a:ea typeface="+mj-ea"/>
                <a:cs typeface="+mj-cs"/>
              </a:rPr>
            </a:br>
            <a:br>
              <a:rPr lang="en-US" sz="5400" kern="1200">
                <a:solidFill>
                  <a:schemeClr val="tx1">
                    <a:lumMod val="85000"/>
                    <a:lumOff val="15000"/>
                  </a:schemeClr>
                </a:solidFill>
                <a:latin typeface="+mj-lt"/>
                <a:ea typeface="+mj-ea"/>
                <a:cs typeface="+mj-cs"/>
              </a:rPr>
            </a:br>
            <a:r>
              <a:rPr lang="en-US" sz="5400" kern="1200">
                <a:solidFill>
                  <a:schemeClr val="tx1">
                    <a:lumMod val="85000"/>
                    <a:lumOff val="15000"/>
                  </a:schemeClr>
                </a:solidFill>
                <a:latin typeface="+mj-lt"/>
                <a:ea typeface="+mj-ea"/>
                <a:cs typeface="+mj-cs"/>
              </a:rPr>
              <a:t>&amp; </a:t>
            </a:r>
            <a:br>
              <a:rPr lang="en-US" sz="5400" kern="1200">
                <a:solidFill>
                  <a:schemeClr val="tx1">
                    <a:lumMod val="85000"/>
                    <a:lumOff val="15000"/>
                  </a:schemeClr>
                </a:solidFill>
                <a:latin typeface="+mj-lt"/>
                <a:ea typeface="+mj-ea"/>
                <a:cs typeface="+mj-cs"/>
              </a:rPr>
            </a:br>
            <a:br>
              <a:rPr lang="en-US" sz="5400" kern="1200">
                <a:solidFill>
                  <a:schemeClr val="tx1">
                    <a:lumMod val="85000"/>
                    <a:lumOff val="15000"/>
                  </a:schemeClr>
                </a:solidFill>
                <a:latin typeface="+mj-lt"/>
                <a:ea typeface="+mj-ea"/>
                <a:cs typeface="+mj-cs"/>
              </a:rPr>
            </a:br>
            <a:r>
              <a:rPr lang="en-US" sz="5400" kern="1200">
                <a:solidFill>
                  <a:schemeClr val="tx1">
                    <a:lumMod val="85000"/>
                    <a:lumOff val="15000"/>
                  </a:schemeClr>
                </a:solidFill>
                <a:latin typeface="+mj-lt"/>
                <a:ea typeface="+mj-ea"/>
                <a:cs typeface="+mj-cs"/>
              </a:rPr>
              <a:t>Questions</a:t>
            </a:r>
          </a:p>
        </p:txBody>
      </p:sp>
      <p:cxnSp>
        <p:nvCxnSpPr>
          <p:cNvPr id="21" name="Straight Connector 15">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95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Few things about me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r>
              <a:rPr lang="en-US" sz="2400" dirty="0"/>
              <a:t>Project manager @TA-</a:t>
            </a:r>
            <a:r>
              <a:rPr lang="en-US" sz="2400" dirty="0" err="1"/>
              <a:t>Geoforce</a:t>
            </a:r>
            <a:endParaRPr lang="en-US" sz="2400" dirty="0"/>
          </a:p>
          <a:p>
            <a:r>
              <a:rPr lang="en-US" sz="2400" dirty="0"/>
              <a:t>GIS Specialist 10+ years</a:t>
            </a:r>
          </a:p>
          <a:p>
            <a:r>
              <a:rPr lang="en-US" sz="2400" dirty="0"/>
              <a:t>AI professional</a:t>
            </a:r>
          </a:p>
          <a:p>
            <a:r>
              <a:rPr lang="en-US" sz="2400" dirty="0"/>
              <a:t>Open Source enthusiasm </a:t>
            </a:r>
          </a:p>
          <a:p>
            <a:r>
              <a:rPr lang="en-US" sz="2400" dirty="0"/>
              <a:t>Piano player</a:t>
            </a:r>
          </a:p>
        </p:txBody>
      </p:sp>
      <p:pic>
        <p:nvPicPr>
          <p:cNvPr id="6" name="Screen Recording 3">
            <a:hlinkClick r:id="" action="ppaction://media"/>
            <a:extLst>
              <a:ext uri="{FF2B5EF4-FFF2-40B4-BE49-F238E27FC236}">
                <a16:creationId xmlns:a16="http://schemas.microsoft.com/office/drawing/2014/main" id="{6CB3AFC9-117C-4F9A-B69A-F0C05DB265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10075"/>
          <a:stretch/>
        </p:blipFill>
        <p:spPr>
          <a:xfrm>
            <a:off x="7251488" y="4224042"/>
            <a:ext cx="4276965" cy="2139359"/>
          </a:xfrm>
          <a:prstGeom prst="rect">
            <a:avLst/>
          </a:prstGeom>
        </p:spPr>
      </p:pic>
      <p:sp>
        <p:nvSpPr>
          <p:cNvPr id="7" name="TextBox 6">
            <a:extLst>
              <a:ext uri="{FF2B5EF4-FFF2-40B4-BE49-F238E27FC236}">
                <a16:creationId xmlns:a16="http://schemas.microsoft.com/office/drawing/2014/main" id="{56167BF5-EB31-4449-B6A8-4A19A214A56C}"/>
              </a:ext>
            </a:extLst>
          </p:cNvPr>
          <p:cNvSpPr txBox="1"/>
          <p:nvPr/>
        </p:nvSpPr>
        <p:spPr>
          <a:xfrm>
            <a:off x="4610113" y="5836375"/>
            <a:ext cx="2641375" cy="584775"/>
          </a:xfrm>
          <a:prstGeom prst="rect">
            <a:avLst/>
          </a:prstGeom>
          <a:noFill/>
        </p:spPr>
        <p:txBody>
          <a:bodyPr wrap="square" rtlCol="0">
            <a:spAutoFit/>
          </a:bodyPr>
          <a:lstStyle/>
          <a:p>
            <a:r>
              <a:rPr lang="en-US" sz="1600" i="1" dirty="0"/>
              <a:t>Chopin – Heroic Polonaise</a:t>
            </a:r>
          </a:p>
          <a:p>
            <a:r>
              <a:rPr lang="en-US" sz="1600" i="1" dirty="0"/>
              <a:t>Source: youtube.com/</a:t>
            </a:r>
            <a:r>
              <a:rPr lang="en-US" sz="1600" i="1" dirty="0" err="1"/>
              <a:t>Rouseau</a:t>
            </a:r>
            <a:endParaRPr lang="en-US" sz="1600" i="1" dirty="0"/>
          </a:p>
        </p:txBody>
      </p:sp>
    </p:spTree>
    <p:extLst>
      <p:ext uri="{BB962C8B-B14F-4D97-AF65-F5344CB8AC3E}">
        <p14:creationId xmlns:p14="http://schemas.microsoft.com/office/powerpoint/2010/main" val="31468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5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repeatCount="indefinite" fill="remove"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 they show us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pSp>
        <p:nvGrpSpPr>
          <p:cNvPr id="16" name="Group 15">
            <a:extLst>
              <a:ext uri="{FF2B5EF4-FFF2-40B4-BE49-F238E27FC236}">
                <a16:creationId xmlns:a16="http://schemas.microsoft.com/office/drawing/2014/main" id="{36CDFE6F-A981-4C3A-ACC3-6BC886AD51D0}"/>
              </a:ext>
            </a:extLst>
          </p:cNvPr>
          <p:cNvGrpSpPr/>
          <p:nvPr/>
        </p:nvGrpSpPr>
        <p:grpSpPr>
          <a:xfrm>
            <a:off x="5511401" y="1342730"/>
            <a:ext cx="5307028" cy="3900909"/>
            <a:chOff x="2435702" y="1690688"/>
            <a:chExt cx="5307028" cy="3900909"/>
          </a:xfrm>
        </p:grpSpPr>
        <p:sp>
          <p:nvSpPr>
            <p:cNvPr id="17" name="Oval 16">
              <a:extLst>
                <a:ext uri="{FF2B5EF4-FFF2-40B4-BE49-F238E27FC236}">
                  <a16:creationId xmlns:a16="http://schemas.microsoft.com/office/drawing/2014/main" id="{0AC9936F-979C-4A85-8D56-7A36ECD795FF}"/>
                </a:ext>
              </a:extLst>
            </p:cNvPr>
            <p:cNvSpPr/>
            <p:nvPr/>
          </p:nvSpPr>
          <p:spPr>
            <a:xfrm>
              <a:off x="2435702" y="2629911"/>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B36A6A-1F5A-43B8-9749-9CDB7F9CC19B}"/>
                </a:ext>
              </a:extLst>
            </p:cNvPr>
            <p:cNvSpPr/>
            <p:nvPr/>
          </p:nvSpPr>
          <p:spPr>
            <a:xfrm>
              <a:off x="4781044" y="2629911"/>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0DF70-9AB2-4954-A2DD-2DB01D02D3DA}"/>
                </a:ext>
              </a:extLst>
            </p:cNvPr>
            <p:cNvSpPr/>
            <p:nvPr/>
          </p:nvSpPr>
          <p:spPr>
            <a:xfrm>
              <a:off x="3696711" y="1690688"/>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E05F50C-C693-4750-B52C-CB2B00F4B3D8}"/>
                </a:ext>
              </a:extLst>
            </p:cNvPr>
            <p:cNvSpPr txBox="1"/>
            <p:nvPr/>
          </p:nvSpPr>
          <p:spPr>
            <a:xfrm>
              <a:off x="3308968" y="4582537"/>
              <a:ext cx="1569855" cy="584775"/>
            </a:xfrm>
            <a:prstGeom prst="rect">
              <a:avLst/>
            </a:prstGeom>
            <a:noFill/>
          </p:spPr>
          <p:txBody>
            <a:bodyPr wrap="square" rtlCol="0">
              <a:spAutoFit/>
            </a:bodyPr>
            <a:lstStyle/>
            <a:p>
              <a:r>
                <a:rPr lang="en-US" sz="3200" dirty="0"/>
                <a:t>Data</a:t>
              </a:r>
            </a:p>
          </p:txBody>
        </p:sp>
        <p:sp>
          <p:nvSpPr>
            <p:cNvPr id="21" name="TextBox 20">
              <a:extLst>
                <a:ext uri="{FF2B5EF4-FFF2-40B4-BE49-F238E27FC236}">
                  <a16:creationId xmlns:a16="http://schemas.microsoft.com/office/drawing/2014/main" id="{F547AF29-061D-492D-9B48-61965B6D0941}"/>
                </a:ext>
              </a:extLst>
            </p:cNvPr>
            <p:cNvSpPr txBox="1"/>
            <p:nvPr/>
          </p:nvSpPr>
          <p:spPr>
            <a:xfrm>
              <a:off x="4395324" y="1966910"/>
              <a:ext cx="2064818" cy="584775"/>
            </a:xfrm>
            <a:prstGeom prst="rect">
              <a:avLst/>
            </a:prstGeom>
            <a:noFill/>
          </p:spPr>
          <p:txBody>
            <a:bodyPr wrap="square" rtlCol="0">
              <a:spAutoFit/>
            </a:bodyPr>
            <a:lstStyle/>
            <a:p>
              <a:r>
                <a:rPr lang="en-US" sz="3200" dirty="0"/>
                <a:t>Statistics</a:t>
              </a:r>
            </a:p>
          </p:txBody>
        </p:sp>
        <p:sp>
          <p:nvSpPr>
            <p:cNvPr id="22" name="TextBox 21">
              <a:extLst>
                <a:ext uri="{FF2B5EF4-FFF2-40B4-BE49-F238E27FC236}">
                  <a16:creationId xmlns:a16="http://schemas.microsoft.com/office/drawing/2014/main" id="{139D6D15-0DC2-47DC-96B4-D89B1149733F}"/>
                </a:ext>
              </a:extLst>
            </p:cNvPr>
            <p:cNvSpPr txBox="1"/>
            <p:nvPr/>
          </p:nvSpPr>
          <p:spPr>
            <a:xfrm>
              <a:off x="5266566" y="4620910"/>
              <a:ext cx="2284652" cy="584775"/>
            </a:xfrm>
            <a:prstGeom prst="rect">
              <a:avLst/>
            </a:prstGeom>
            <a:noFill/>
          </p:spPr>
          <p:txBody>
            <a:bodyPr wrap="square" rtlCol="0">
              <a:spAutoFit/>
            </a:bodyPr>
            <a:lstStyle/>
            <a:p>
              <a:r>
                <a:rPr lang="en-US" sz="3200" dirty="0"/>
                <a:t>Technology</a:t>
              </a:r>
            </a:p>
          </p:txBody>
        </p:sp>
      </p:grpSp>
      <p:sp>
        <p:nvSpPr>
          <p:cNvPr id="23" name="TextBox 22">
            <a:extLst>
              <a:ext uri="{FF2B5EF4-FFF2-40B4-BE49-F238E27FC236}">
                <a16:creationId xmlns:a16="http://schemas.microsoft.com/office/drawing/2014/main" id="{20408865-9DAB-41E6-8116-B569D53BFF60}"/>
              </a:ext>
            </a:extLst>
          </p:cNvPr>
          <p:cNvSpPr txBox="1"/>
          <p:nvPr/>
        </p:nvSpPr>
        <p:spPr>
          <a:xfrm>
            <a:off x="9616762" y="670316"/>
            <a:ext cx="2403334" cy="646331"/>
          </a:xfrm>
          <a:prstGeom prst="rect">
            <a:avLst/>
          </a:prstGeom>
          <a:noFill/>
        </p:spPr>
        <p:txBody>
          <a:bodyPr wrap="square" rtlCol="0">
            <a:spAutoFit/>
          </a:bodyPr>
          <a:lstStyle/>
          <a:p>
            <a:r>
              <a:rPr lang="en-US" sz="3600" dirty="0">
                <a:solidFill>
                  <a:srgbClr val="FFFF00"/>
                </a:solidFill>
                <a:latin typeface="Bradley Hand ITC" panose="03070402050302030203" pitchFamily="66" charset="0"/>
              </a:rPr>
              <a:t>A.I. is here</a:t>
            </a:r>
          </a:p>
        </p:txBody>
      </p:sp>
      <p:sp>
        <p:nvSpPr>
          <p:cNvPr id="24" name="TextBox 23">
            <a:extLst>
              <a:ext uri="{FF2B5EF4-FFF2-40B4-BE49-F238E27FC236}">
                <a16:creationId xmlns:a16="http://schemas.microsoft.com/office/drawing/2014/main" id="{44201019-732C-4ECE-B21A-E4F8E377D871}"/>
              </a:ext>
            </a:extLst>
          </p:cNvPr>
          <p:cNvSpPr txBox="1"/>
          <p:nvPr/>
        </p:nvSpPr>
        <p:spPr>
          <a:xfrm>
            <a:off x="9730049" y="1253426"/>
            <a:ext cx="1966365" cy="523220"/>
          </a:xfrm>
          <a:prstGeom prst="rect">
            <a:avLst/>
          </a:prstGeom>
          <a:noFill/>
        </p:spPr>
        <p:txBody>
          <a:bodyPr wrap="square" rtlCol="0">
            <a:spAutoFit/>
          </a:bodyPr>
          <a:lstStyle/>
          <a:p>
            <a:r>
              <a:rPr lang="en-US" sz="2800" dirty="0">
                <a:solidFill>
                  <a:srgbClr val="FFFF00"/>
                </a:solidFill>
                <a:latin typeface="Bradley Hand ITC" panose="03070402050302030203" pitchFamily="66" charset="0"/>
              </a:rPr>
              <a:t>(I guess…)</a:t>
            </a:r>
          </a:p>
        </p:txBody>
      </p:sp>
      <p:cxnSp>
        <p:nvCxnSpPr>
          <p:cNvPr id="25" name="Straight Arrow Connector 24">
            <a:extLst>
              <a:ext uri="{FF2B5EF4-FFF2-40B4-BE49-F238E27FC236}">
                <a16:creationId xmlns:a16="http://schemas.microsoft.com/office/drawing/2014/main" id="{81AECDAA-5B1E-472A-B379-74D436807591}"/>
              </a:ext>
            </a:extLst>
          </p:cNvPr>
          <p:cNvCxnSpPr>
            <a:cxnSpLocks/>
          </p:cNvCxnSpPr>
          <p:nvPr/>
        </p:nvCxnSpPr>
        <p:spPr>
          <a:xfrm flipH="1">
            <a:off x="8145387" y="1184165"/>
            <a:ext cx="1412033" cy="269750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99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What’s AI for me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lgn="ctr">
              <a:buNone/>
            </a:pPr>
            <a:r>
              <a:rPr lang="en-US" sz="3200" dirty="0"/>
              <a:t>AI     Knowledge</a:t>
            </a:r>
          </a:p>
          <a:p>
            <a:pPr marL="0" indent="0" algn="ctr">
              <a:buNone/>
            </a:pPr>
            <a:endParaRPr lang="en-US" sz="3200" dirty="0"/>
          </a:p>
          <a:p>
            <a:pPr marL="0" indent="0" algn="ctr">
              <a:buNone/>
            </a:pPr>
            <a:endParaRPr lang="en-US" sz="3200" dirty="0"/>
          </a:p>
          <a:p>
            <a:pPr marL="0" indent="0" algn="ctr">
              <a:buNone/>
            </a:pPr>
            <a:r>
              <a:rPr lang="en-US" sz="3200" dirty="0"/>
              <a:t>Data</a:t>
            </a:r>
          </a:p>
          <a:p>
            <a:pPr marL="0" indent="0" algn="ctr">
              <a:buNone/>
            </a:pPr>
            <a:endParaRPr lang="en-US" sz="3200" dirty="0"/>
          </a:p>
          <a:p>
            <a:pPr marL="0" indent="0" algn="ctr">
              <a:buNone/>
            </a:pPr>
            <a:r>
              <a:rPr lang="en-US" sz="3200" dirty="0"/>
              <a:t>All of us</a:t>
            </a:r>
          </a:p>
        </p:txBody>
      </p:sp>
      <p:grpSp>
        <p:nvGrpSpPr>
          <p:cNvPr id="26" name="Group 25">
            <a:extLst>
              <a:ext uri="{FF2B5EF4-FFF2-40B4-BE49-F238E27FC236}">
                <a16:creationId xmlns:a16="http://schemas.microsoft.com/office/drawing/2014/main" id="{3578EB99-DA43-472B-8329-766D7CCAAEDD}"/>
              </a:ext>
            </a:extLst>
          </p:cNvPr>
          <p:cNvGrpSpPr/>
          <p:nvPr/>
        </p:nvGrpSpPr>
        <p:grpSpPr>
          <a:xfrm>
            <a:off x="5161939" y="1673231"/>
            <a:ext cx="1667511" cy="3511537"/>
            <a:chOff x="0" y="0"/>
            <a:chExt cx="1667649" cy="3511875"/>
          </a:xfrm>
        </p:grpSpPr>
        <p:sp>
          <p:nvSpPr>
            <p:cNvPr id="27" name="Shape 44">
              <a:extLst>
                <a:ext uri="{FF2B5EF4-FFF2-40B4-BE49-F238E27FC236}">
                  <a16:creationId xmlns:a16="http://schemas.microsoft.com/office/drawing/2014/main" id="{A16EF4A9-61B1-4F3D-8021-09C682201EF4}"/>
                </a:ext>
              </a:extLst>
            </p:cNvPr>
            <p:cNvSpPr/>
            <p:nvPr/>
          </p:nvSpPr>
          <p:spPr>
            <a:xfrm>
              <a:off x="820632" y="0"/>
              <a:ext cx="157248" cy="157346"/>
            </a:xfrm>
            <a:custGeom>
              <a:avLst/>
              <a:gdLst/>
              <a:ahLst/>
              <a:cxnLst/>
              <a:rect l="0" t="0" r="0" b="0"/>
              <a:pathLst>
                <a:path w="157248" h="157346">
                  <a:moveTo>
                    <a:pt x="78624" y="0"/>
                  </a:moveTo>
                  <a:cubicBezTo>
                    <a:pt x="122042" y="0"/>
                    <a:pt x="157248" y="35403"/>
                    <a:pt x="157248" y="78673"/>
                  </a:cubicBezTo>
                  <a:cubicBezTo>
                    <a:pt x="157248" y="122162"/>
                    <a:pt x="122042" y="157346"/>
                    <a:pt x="78624" y="157346"/>
                  </a:cubicBezTo>
                  <a:cubicBezTo>
                    <a:pt x="35206" y="157346"/>
                    <a:pt x="0" y="122162"/>
                    <a:pt x="0" y="78673"/>
                  </a:cubicBezTo>
                  <a:cubicBezTo>
                    <a:pt x="0" y="35403"/>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8" name="Shape 45">
              <a:extLst>
                <a:ext uri="{FF2B5EF4-FFF2-40B4-BE49-F238E27FC236}">
                  <a16:creationId xmlns:a16="http://schemas.microsoft.com/office/drawing/2014/main" id="{62AD5D3E-A283-47E1-B76D-707E547FC470}"/>
                </a:ext>
              </a:extLst>
            </p:cNvPr>
            <p:cNvSpPr/>
            <p:nvPr/>
          </p:nvSpPr>
          <p:spPr>
            <a:xfrm>
              <a:off x="951671" y="236107"/>
              <a:ext cx="157248" cy="157346"/>
            </a:xfrm>
            <a:custGeom>
              <a:avLst/>
              <a:gdLst/>
              <a:ahLst/>
              <a:cxnLst/>
              <a:rect l="0" t="0" r="0" b="0"/>
              <a:pathLst>
                <a:path w="157248" h="157346">
                  <a:moveTo>
                    <a:pt x="78624" y="0"/>
                  </a:moveTo>
                  <a:cubicBezTo>
                    <a:pt x="122042" y="0"/>
                    <a:pt x="157248" y="35206"/>
                    <a:pt x="157248" y="78673"/>
                  </a:cubicBezTo>
                  <a:cubicBezTo>
                    <a:pt x="157248" y="122118"/>
                    <a:pt x="122042" y="157346"/>
                    <a:pt x="78624" y="157346"/>
                  </a:cubicBezTo>
                  <a:cubicBezTo>
                    <a:pt x="35206" y="157346"/>
                    <a:pt x="0" y="122118"/>
                    <a:pt x="0" y="78673"/>
                  </a:cubicBezTo>
                  <a:cubicBezTo>
                    <a:pt x="0" y="35206"/>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9" name="Shape 46">
              <a:extLst>
                <a:ext uri="{FF2B5EF4-FFF2-40B4-BE49-F238E27FC236}">
                  <a16:creationId xmlns:a16="http://schemas.microsoft.com/office/drawing/2014/main" id="{9C765B9C-E728-4CCA-8D6A-CCE5843EAE1F}"/>
                </a:ext>
              </a:extLst>
            </p:cNvPr>
            <p:cNvSpPr/>
            <p:nvPr/>
          </p:nvSpPr>
          <p:spPr>
            <a:xfrm>
              <a:off x="663383" y="183571"/>
              <a:ext cx="157248" cy="157433"/>
            </a:xfrm>
            <a:custGeom>
              <a:avLst/>
              <a:gdLst/>
              <a:ahLst/>
              <a:cxnLst/>
              <a:rect l="0" t="0" r="0" b="0"/>
              <a:pathLst>
                <a:path w="157248" h="157433">
                  <a:moveTo>
                    <a:pt x="78624" y="0"/>
                  </a:moveTo>
                  <a:cubicBezTo>
                    <a:pt x="122042" y="0"/>
                    <a:pt x="157248" y="35403"/>
                    <a:pt x="157248" y="78761"/>
                  </a:cubicBezTo>
                  <a:cubicBezTo>
                    <a:pt x="157248" y="122206"/>
                    <a:pt x="122042" y="157433"/>
                    <a:pt x="78624" y="157433"/>
                  </a:cubicBezTo>
                  <a:cubicBezTo>
                    <a:pt x="35206" y="157433"/>
                    <a:pt x="0" y="122206"/>
                    <a:pt x="0" y="78761"/>
                  </a:cubicBezTo>
                  <a:cubicBezTo>
                    <a:pt x="0" y="35403"/>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0" name="Shape 47">
              <a:extLst>
                <a:ext uri="{FF2B5EF4-FFF2-40B4-BE49-F238E27FC236}">
                  <a16:creationId xmlns:a16="http://schemas.microsoft.com/office/drawing/2014/main" id="{910F9EE7-4EA5-423B-8E2E-0BCD007C1E3F}"/>
                </a:ext>
              </a:extLst>
            </p:cNvPr>
            <p:cNvSpPr/>
            <p:nvPr/>
          </p:nvSpPr>
          <p:spPr>
            <a:xfrm>
              <a:off x="689591" y="445901"/>
              <a:ext cx="209664" cy="209795"/>
            </a:xfrm>
            <a:custGeom>
              <a:avLst/>
              <a:gdLst/>
              <a:ahLst/>
              <a:cxnLst/>
              <a:rect l="0" t="0" r="0" b="0"/>
              <a:pathLst>
                <a:path w="209664" h="209795">
                  <a:moveTo>
                    <a:pt x="104832" y="0"/>
                  </a:moveTo>
                  <a:cubicBezTo>
                    <a:pt x="162730" y="0"/>
                    <a:pt x="209664" y="46963"/>
                    <a:pt x="209664" y="104897"/>
                  </a:cubicBezTo>
                  <a:cubicBezTo>
                    <a:pt x="209664" y="162831"/>
                    <a:pt x="162730" y="209795"/>
                    <a:pt x="104832" y="209795"/>
                  </a:cubicBezTo>
                  <a:cubicBezTo>
                    <a:pt x="46934" y="209795"/>
                    <a:pt x="0" y="162831"/>
                    <a:pt x="0" y="104897"/>
                  </a:cubicBezTo>
                  <a:cubicBezTo>
                    <a:pt x="0" y="46963"/>
                    <a:pt x="46934" y="0"/>
                    <a:pt x="104832"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1" name="Shape 48">
              <a:extLst>
                <a:ext uri="{FF2B5EF4-FFF2-40B4-BE49-F238E27FC236}">
                  <a16:creationId xmlns:a16="http://schemas.microsoft.com/office/drawing/2014/main" id="{55B5C6DB-C52A-49D8-96F1-51FD27FAD2D7}"/>
                </a:ext>
              </a:extLst>
            </p:cNvPr>
            <p:cNvSpPr/>
            <p:nvPr/>
          </p:nvSpPr>
          <p:spPr>
            <a:xfrm>
              <a:off x="314817" y="708145"/>
              <a:ext cx="533333" cy="1599679"/>
            </a:xfrm>
            <a:custGeom>
              <a:avLst/>
              <a:gdLst/>
              <a:ahLst/>
              <a:cxnLst/>
              <a:rect l="0" t="0" r="0" b="0"/>
              <a:pathLst>
                <a:path w="533333" h="1599679">
                  <a:moveTo>
                    <a:pt x="269942" y="0"/>
                  </a:moveTo>
                  <a:lnTo>
                    <a:pt x="533333" y="0"/>
                  </a:lnTo>
                  <a:lnTo>
                    <a:pt x="533333" y="104897"/>
                  </a:lnTo>
                  <a:lnTo>
                    <a:pt x="393120" y="104897"/>
                  </a:lnTo>
                  <a:cubicBezTo>
                    <a:pt x="411466" y="138989"/>
                    <a:pt x="427190" y="180948"/>
                    <a:pt x="427190" y="236019"/>
                  </a:cubicBezTo>
                  <a:lnTo>
                    <a:pt x="427190" y="340917"/>
                  </a:lnTo>
                  <a:lnTo>
                    <a:pt x="533333" y="340917"/>
                  </a:lnTo>
                  <a:lnTo>
                    <a:pt x="533333" y="1599679"/>
                  </a:lnTo>
                  <a:lnTo>
                    <a:pt x="165110" y="1599679"/>
                  </a:lnTo>
                  <a:cubicBezTo>
                    <a:pt x="112694" y="1599679"/>
                    <a:pt x="62899" y="1573454"/>
                    <a:pt x="34070" y="1528873"/>
                  </a:cubicBezTo>
                  <a:cubicBezTo>
                    <a:pt x="5242" y="1484290"/>
                    <a:pt x="0" y="1429227"/>
                    <a:pt x="20966" y="1379401"/>
                  </a:cubicBezTo>
                  <a:lnTo>
                    <a:pt x="322358" y="697568"/>
                  </a:lnTo>
                  <a:lnTo>
                    <a:pt x="322358" y="236019"/>
                  </a:lnTo>
                  <a:cubicBezTo>
                    <a:pt x="322358" y="141612"/>
                    <a:pt x="243734" y="99653"/>
                    <a:pt x="243734" y="99653"/>
                  </a:cubicBezTo>
                  <a:cubicBezTo>
                    <a:pt x="217526" y="86540"/>
                    <a:pt x="207043" y="55071"/>
                    <a:pt x="220147" y="28847"/>
                  </a:cubicBezTo>
                  <a:cubicBezTo>
                    <a:pt x="230630" y="10490"/>
                    <a:pt x="248976" y="0"/>
                    <a:pt x="269942"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2" name="Shape 49">
              <a:extLst>
                <a:ext uri="{FF2B5EF4-FFF2-40B4-BE49-F238E27FC236}">
                  <a16:creationId xmlns:a16="http://schemas.microsoft.com/office/drawing/2014/main" id="{09553B8A-9B92-4648-8274-D89EF93C1C94}"/>
                </a:ext>
              </a:extLst>
            </p:cNvPr>
            <p:cNvSpPr/>
            <p:nvPr/>
          </p:nvSpPr>
          <p:spPr>
            <a:xfrm>
              <a:off x="848150" y="708145"/>
              <a:ext cx="530712" cy="1599679"/>
            </a:xfrm>
            <a:custGeom>
              <a:avLst/>
              <a:gdLst/>
              <a:ahLst/>
              <a:cxnLst/>
              <a:rect l="0" t="0" r="0" b="0"/>
              <a:pathLst>
                <a:path w="530712" h="1599679">
                  <a:moveTo>
                    <a:pt x="0" y="0"/>
                  </a:moveTo>
                  <a:lnTo>
                    <a:pt x="260770" y="0"/>
                  </a:lnTo>
                  <a:cubicBezTo>
                    <a:pt x="281736" y="0"/>
                    <a:pt x="300082" y="10490"/>
                    <a:pt x="310565" y="28847"/>
                  </a:cubicBezTo>
                  <a:cubicBezTo>
                    <a:pt x="323669" y="55071"/>
                    <a:pt x="313186" y="86540"/>
                    <a:pt x="286978" y="99653"/>
                  </a:cubicBezTo>
                  <a:cubicBezTo>
                    <a:pt x="284357" y="102275"/>
                    <a:pt x="208354" y="141612"/>
                    <a:pt x="208354" y="236019"/>
                  </a:cubicBezTo>
                  <a:lnTo>
                    <a:pt x="208354" y="697568"/>
                  </a:lnTo>
                  <a:lnTo>
                    <a:pt x="509746" y="1379401"/>
                  </a:lnTo>
                  <a:cubicBezTo>
                    <a:pt x="530712" y="1429227"/>
                    <a:pt x="525470" y="1484290"/>
                    <a:pt x="496642" y="1528873"/>
                  </a:cubicBezTo>
                  <a:cubicBezTo>
                    <a:pt x="467813" y="1573454"/>
                    <a:pt x="418018" y="1599679"/>
                    <a:pt x="365602" y="1599679"/>
                  </a:cubicBezTo>
                  <a:lnTo>
                    <a:pt x="0" y="1599679"/>
                  </a:lnTo>
                  <a:lnTo>
                    <a:pt x="0" y="340917"/>
                  </a:lnTo>
                  <a:lnTo>
                    <a:pt x="103522" y="340917"/>
                  </a:lnTo>
                  <a:lnTo>
                    <a:pt x="103522" y="236019"/>
                  </a:lnTo>
                  <a:cubicBezTo>
                    <a:pt x="103522" y="180948"/>
                    <a:pt x="119246" y="138989"/>
                    <a:pt x="140213" y="104897"/>
                  </a:cubicBezTo>
                  <a:lnTo>
                    <a:pt x="0" y="104897"/>
                  </a:lnTo>
                  <a:lnTo>
                    <a:pt x="0" y="0"/>
                  </a:ln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3" name="Shape 53">
              <a:extLst>
                <a:ext uri="{FF2B5EF4-FFF2-40B4-BE49-F238E27FC236}">
                  <a16:creationId xmlns:a16="http://schemas.microsoft.com/office/drawing/2014/main" id="{9407AABE-148E-4829-A287-D8AF2DE098E4}"/>
                </a:ext>
              </a:extLst>
            </p:cNvPr>
            <p:cNvSpPr/>
            <p:nvPr/>
          </p:nvSpPr>
          <p:spPr>
            <a:xfrm>
              <a:off x="1849" y="693121"/>
              <a:ext cx="1665800" cy="1778602"/>
            </a:xfrm>
            <a:custGeom>
              <a:avLst/>
              <a:gdLst/>
              <a:ahLst/>
              <a:cxnLst/>
              <a:rect l="0" t="0" r="0" b="0"/>
              <a:pathLst>
                <a:path w="1665800" h="1778602">
                  <a:moveTo>
                    <a:pt x="633717" y="0"/>
                  </a:moveTo>
                  <a:lnTo>
                    <a:pt x="1054483" y="0"/>
                  </a:lnTo>
                  <a:lnTo>
                    <a:pt x="1054483" y="625991"/>
                  </a:lnTo>
                  <a:lnTo>
                    <a:pt x="1643548" y="1554231"/>
                  </a:lnTo>
                  <a:cubicBezTo>
                    <a:pt x="1658110" y="1577221"/>
                    <a:pt x="1665800" y="1603515"/>
                    <a:pt x="1665800" y="1630303"/>
                  </a:cubicBezTo>
                  <a:cubicBezTo>
                    <a:pt x="1665800" y="1712180"/>
                    <a:pt x="1595607" y="1778556"/>
                    <a:pt x="1508888" y="1778602"/>
                  </a:cubicBezTo>
                  <a:lnTo>
                    <a:pt x="178395" y="1778602"/>
                  </a:lnTo>
                  <a:cubicBezTo>
                    <a:pt x="150203" y="1778432"/>
                    <a:pt x="122584" y="1771129"/>
                    <a:pt x="98434" y="1757434"/>
                  </a:cubicBezTo>
                  <a:cubicBezTo>
                    <a:pt x="24068" y="1715268"/>
                    <a:pt x="0" y="1624204"/>
                    <a:pt x="44685" y="1554046"/>
                  </a:cubicBezTo>
                  <a:lnTo>
                    <a:pt x="633717" y="625805"/>
                  </a:lnTo>
                  <a:lnTo>
                    <a:pt x="633717" y="0"/>
                  </a:lnTo>
                  <a:close/>
                </a:path>
              </a:pathLst>
            </a:custGeom>
            <a:ln w="0" cap="flat">
              <a:miter lim="127000"/>
            </a:ln>
          </p:spPr>
          <p:style>
            <a:lnRef idx="0">
              <a:srgbClr val="000000">
                <a:alpha val="0"/>
              </a:srgbClr>
            </a:lnRef>
            <a:fillRef idx="1">
              <a:srgbClr val="A5E4F1"/>
            </a:fillRef>
            <a:effectRef idx="0">
              <a:scrgbClr r="0" g="0" b="0"/>
            </a:effectRef>
            <a:fontRef idx="none"/>
          </p:style>
          <p:txBody>
            <a:bodyPr/>
            <a:lstStyle/>
            <a:p>
              <a:endParaRPr lang="en-US"/>
            </a:p>
          </p:txBody>
        </p:sp>
        <p:sp>
          <p:nvSpPr>
            <p:cNvPr id="34" name="Shape 54">
              <a:extLst>
                <a:ext uri="{FF2B5EF4-FFF2-40B4-BE49-F238E27FC236}">
                  <a16:creationId xmlns:a16="http://schemas.microsoft.com/office/drawing/2014/main" id="{75E61EE9-0A3F-49F4-8DAD-43F5C20BF501}"/>
                </a:ext>
              </a:extLst>
            </p:cNvPr>
            <p:cNvSpPr/>
            <p:nvPr/>
          </p:nvSpPr>
          <p:spPr>
            <a:xfrm>
              <a:off x="1080" y="693121"/>
              <a:ext cx="672970" cy="1778602"/>
            </a:xfrm>
            <a:custGeom>
              <a:avLst/>
              <a:gdLst/>
              <a:ahLst/>
              <a:cxnLst/>
              <a:rect l="0" t="0" r="0" b="0"/>
              <a:pathLst>
                <a:path w="672970" h="1778602">
                  <a:moveTo>
                    <a:pt x="633701" y="0"/>
                  </a:moveTo>
                  <a:lnTo>
                    <a:pt x="672970" y="0"/>
                  </a:lnTo>
                  <a:lnTo>
                    <a:pt x="672970" y="580042"/>
                  </a:lnTo>
                  <a:cubicBezTo>
                    <a:pt x="672970" y="609995"/>
                    <a:pt x="664347" y="639377"/>
                    <a:pt x="648034" y="665084"/>
                  </a:cubicBezTo>
                  <a:lnTo>
                    <a:pt x="83741" y="1554231"/>
                  </a:lnTo>
                  <a:cubicBezTo>
                    <a:pt x="69146" y="1577221"/>
                    <a:pt x="61439" y="1603515"/>
                    <a:pt x="61423" y="1630303"/>
                  </a:cubicBezTo>
                  <a:cubicBezTo>
                    <a:pt x="61390" y="1712180"/>
                    <a:pt x="131682" y="1778556"/>
                    <a:pt x="218433" y="1778602"/>
                  </a:cubicBezTo>
                  <a:lnTo>
                    <a:pt x="179164" y="1778602"/>
                  </a:lnTo>
                  <a:cubicBezTo>
                    <a:pt x="150710" y="1778571"/>
                    <a:pt x="122813" y="1771253"/>
                    <a:pt x="98417" y="1757434"/>
                  </a:cubicBezTo>
                  <a:cubicBezTo>
                    <a:pt x="24052" y="1715268"/>
                    <a:pt x="0" y="1624204"/>
                    <a:pt x="44668" y="1554046"/>
                  </a:cubicBezTo>
                  <a:lnTo>
                    <a:pt x="633701" y="625805"/>
                  </a:lnTo>
                  <a:lnTo>
                    <a:pt x="633701" y="0"/>
                  </a:ln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35" name="Shape 55">
              <a:extLst>
                <a:ext uri="{FF2B5EF4-FFF2-40B4-BE49-F238E27FC236}">
                  <a16:creationId xmlns:a16="http://schemas.microsoft.com/office/drawing/2014/main" id="{3C3F9AA2-C67C-499C-951B-5948233F91ED}"/>
                </a:ext>
              </a:extLst>
            </p:cNvPr>
            <p:cNvSpPr/>
            <p:nvPr/>
          </p:nvSpPr>
          <p:spPr>
            <a:xfrm>
              <a:off x="0" y="759039"/>
              <a:ext cx="1667649" cy="1712622"/>
            </a:xfrm>
            <a:custGeom>
              <a:avLst/>
              <a:gdLst/>
              <a:ahLst/>
              <a:cxnLst/>
              <a:rect l="0" t="0" r="0" b="0"/>
              <a:pathLst>
                <a:path w="1667649" h="1712622">
                  <a:moveTo>
                    <a:pt x="1013409" y="297"/>
                  </a:moveTo>
                  <a:cubicBezTo>
                    <a:pt x="1024536" y="0"/>
                    <a:pt x="1035666" y="782"/>
                    <a:pt x="1056332" y="782"/>
                  </a:cubicBezTo>
                  <a:lnTo>
                    <a:pt x="1056332" y="560072"/>
                  </a:lnTo>
                  <a:lnTo>
                    <a:pt x="1645397" y="1488313"/>
                  </a:lnTo>
                  <a:cubicBezTo>
                    <a:pt x="1659795" y="1511225"/>
                    <a:pt x="1667486" y="1537411"/>
                    <a:pt x="1667486" y="1564107"/>
                  </a:cubicBezTo>
                  <a:cubicBezTo>
                    <a:pt x="1667649" y="1645953"/>
                    <a:pt x="1597456" y="1712406"/>
                    <a:pt x="1510737" y="1712499"/>
                  </a:cubicBezTo>
                  <a:lnTo>
                    <a:pt x="180833" y="1712499"/>
                  </a:lnTo>
                  <a:cubicBezTo>
                    <a:pt x="135543" y="1712622"/>
                    <a:pt x="92478" y="1694002"/>
                    <a:pt x="63027" y="1661547"/>
                  </a:cubicBezTo>
                  <a:cubicBezTo>
                    <a:pt x="101314" y="1674887"/>
                    <a:pt x="0" y="1670811"/>
                    <a:pt x="1447580" y="1670811"/>
                  </a:cubicBezTo>
                  <a:cubicBezTo>
                    <a:pt x="1476050" y="1670780"/>
                    <a:pt x="1503865" y="1663523"/>
                    <a:pt x="1528245" y="1649751"/>
                  </a:cubicBezTo>
                  <a:cubicBezTo>
                    <a:pt x="1602692" y="1607693"/>
                    <a:pt x="1626908" y="1516676"/>
                    <a:pt x="1582403" y="1446440"/>
                  </a:cubicBezTo>
                  <a:lnTo>
                    <a:pt x="1016474" y="555996"/>
                  </a:lnTo>
                  <a:cubicBezTo>
                    <a:pt x="1000766" y="531246"/>
                    <a:pt x="992487" y="502945"/>
                    <a:pt x="992520" y="474104"/>
                  </a:cubicBezTo>
                  <a:lnTo>
                    <a:pt x="992520" y="154562"/>
                  </a:lnTo>
                  <a:cubicBezTo>
                    <a:pt x="992503" y="127388"/>
                    <a:pt x="970333" y="104846"/>
                    <a:pt x="941667" y="102839"/>
                  </a:cubicBezTo>
                  <a:lnTo>
                    <a:pt x="655986" y="82304"/>
                  </a:lnTo>
                  <a:cubicBezTo>
                    <a:pt x="946674" y="11782"/>
                    <a:pt x="980027" y="1187"/>
                    <a:pt x="1013409" y="297"/>
                  </a:cubicBezTo>
                  <a:close/>
                </a:path>
              </a:pathLst>
            </a:custGeom>
            <a:ln w="0" cap="flat">
              <a:miter lim="127000"/>
            </a:ln>
          </p:spPr>
          <p:style>
            <a:lnRef idx="0">
              <a:srgbClr val="000000">
                <a:alpha val="0"/>
              </a:srgbClr>
            </a:lnRef>
            <a:fillRef idx="1">
              <a:srgbClr val="87DBEC"/>
            </a:fillRef>
            <a:effectRef idx="0">
              <a:scrgbClr r="0" g="0" b="0"/>
            </a:effectRef>
            <a:fontRef idx="none"/>
          </p:style>
          <p:txBody>
            <a:bodyPr/>
            <a:lstStyle/>
            <a:p>
              <a:endParaRPr lang="en-US"/>
            </a:p>
          </p:txBody>
        </p:sp>
        <p:sp>
          <p:nvSpPr>
            <p:cNvPr id="36" name="Shape 56">
              <a:extLst>
                <a:ext uri="{FF2B5EF4-FFF2-40B4-BE49-F238E27FC236}">
                  <a16:creationId xmlns:a16="http://schemas.microsoft.com/office/drawing/2014/main" id="{BC044408-551E-47F2-8CC2-0A88E933ECB8}"/>
                </a:ext>
              </a:extLst>
            </p:cNvPr>
            <p:cNvSpPr/>
            <p:nvPr/>
          </p:nvSpPr>
          <p:spPr>
            <a:xfrm>
              <a:off x="505194" y="693121"/>
              <a:ext cx="680529" cy="148222"/>
            </a:xfrm>
            <a:custGeom>
              <a:avLst/>
              <a:gdLst/>
              <a:ahLst/>
              <a:cxnLst/>
              <a:rect l="0" t="0" r="0" b="0"/>
              <a:pathLst>
                <a:path w="680529" h="148222">
                  <a:moveTo>
                    <a:pt x="104651" y="0"/>
                  </a:moveTo>
                  <a:lnTo>
                    <a:pt x="575877" y="0"/>
                  </a:lnTo>
                  <a:cubicBezTo>
                    <a:pt x="680333" y="0"/>
                    <a:pt x="680529" y="148222"/>
                    <a:pt x="575877" y="148222"/>
                  </a:cubicBezTo>
                  <a:lnTo>
                    <a:pt x="104651" y="148222"/>
                  </a:lnTo>
                  <a:cubicBezTo>
                    <a:pt x="196" y="148222"/>
                    <a:pt x="0" y="0"/>
                    <a:pt x="104651"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37" name="Shape 57">
              <a:extLst>
                <a:ext uri="{FF2B5EF4-FFF2-40B4-BE49-F238E27FC236}">
                  <a16:creationId xmlns:a16="http://schemas.microsoft.com/office/drawing/2014/main" id="{89E99936-90F7-4D13-AB79-B44DAF6D1BA8}"/>
                </a:ext>
              </a:extLst>
            </p:cNvPr>
            <p:cNvSpPr/>
            <p:nvPr/>
          </p:nvSpPr>
          <p:spPr>
            <a:xfrm>
              <a:off x="531487" y="691534"/>
              <a:ext cx="612414" cy="134986"/>
            </a:xfrm>
            <a:custGeom>
              <a:avLst/>
              <a:gdLst/>
              <a:ahLst/>
              <a:cxnLst/>
              <a:rect l="0" t="0" r="0" b="0"/>
              <a:pathLst>
                <a:path w="612414" h="134986">
                  <a:moveTo>
                    <a:pt x="420071" y="386"/>
                  </a:moveTo>
                  <a:cubicBezTo>
                    <a:pt x="585484" y="0"/>
                    <a:pt x="590411" y="3728"/>
                    <a:pt x="612414" y="31539"/>
                  </a:cubicBezTo>
                  <a:cubicBezTo>
                    <a:pt x="583355" y="11159"/>
                    <a:pt x="609861" y="16717"/>
                    <a:pt x="94458" y="16717"/>
                  </a:cubicBezTo>
                  <a:cubicBezTo>
                    <a:pt x="77736" y="16717"/>
                    <a:pt x="61456" y="21812"/>
                    <a:pt x="48022" y="31231"/>
                  </a:cubicBezTo>
                  <a:cubicBezTo>
                    <a:pt x="13155" y="55625"/>
                    <a:pt x="5825" y="102099"/>
                    <a:pt x="31628" y="134986"/>
                  </a:cubicBezTo>
                  <a:cubicBezTo>
                    <a:pt x="11961" y="120936"/>
                    <a:pt x="327" y="99166"/>
                    <a:pt x="213" y="76006"/>
                  </a:cubicBezTo>
                  <a:cubicBezTo>
                    <a:pt x="0" y="35090"/>
                    <a:pt x="34982" y="1741"/>
                    <a:pt x="78358" y="1586"/>
                  </a:cubicBezTo>
                  <a:cubicBezTo>
                    <a:pt x="236537" y="1586"/>
                    <a:pt x="344883" y="561"/>
                    <a:pt x="420071" y="386"/>
                  </a:cubicBezTo>
                  <a:close/>
                </a:path>
              </a:pathLst>
            </a:custGeom>
            <a:ln w="0" cap="flat">
              <a:miter lim="127000"/>
            </a:ln>
          </p:spPr>
          <p:style>
            <a:lnRef idx="0">
              <a:srgbClr val="000000">
                <a:alpha val="0"/>
              </a:srgbClr>
            </a:lnRef>
            <a:fillRef idx="1">
              <a:srgbClr val="E1F6FA"/>
            </a:fillRef>
            <a:effectRef idx="0">
              <a:scrgbClr r="0" g="0" b="0"/>
            </a:effectRef>
            <a:fontRef idx="none"/>
          </p:style>
          <p:txBody>
            <a:bodyPr/>
            <a:lstStyle/>
            <a:p>
              <a:endParaRPr lang="en-US"/>
            </a:p>
          </p:txBody>
        </p:sp>
        <p:sp>
          <p:nvSpPr>
            <p:cNvPr id="38" name="Shape 58">
              <a:extLst>
                <a:ext uri="{FF2B5EF4-FFF2-40B4-BE49-F238E27FC236}">
                  <a16:creationId xmlns:a16="http://schemas.microsoft.com/office/drawing/2014/main" id="{A660C224-E474-43A3-8A1C-0FA5D2F1173D}"/>
                </a:ext>
              </a:extLst>
            </p:cNvPr>
            <p:cNvSpPr/>
            <p:nvPr/>
          </p:nvSpPr>
          <p:spPr>
            <a:xfrm>
              <a:off x="544070" y="705164"/>
              <a:ext cx="615392" cy="147913"/>
            </a:xfrm>
            <a:custGeom>
              <a:avLst/>
              <a:gdLst/>
              <a:ahLst/>
              <a:cxnLst/>
              <a:rect l="0" t="0" r="0" b="0"/>
              <a:pathLst>
                <a:path w="615392" h="147913">
                  <a:moveTo>
                    <a:pt x="579608" y="0"/>
                  </a:moveTo>
                  <a:cubicBezTo>
                    <a:pt x="601746" y="13587"/>
                    <a:pt x="615130" y="36747"/>
                    <a:pt x="615228" y="61759"/>
                  </a:cubicBezTo>
                  <a:cubicBezTo>
                    <a:pt x="615392" y="102675"/>
                    <a:pt x="580377" y="136024"/>
                    <a:pt x="537001" y="136179"/>
                  </a:cubicBezTo>
                  <a:cubicBezTo>
                    <a:pt x="34557" y="136179"/>
                    <a:pt x="31219" y="147913"/>
                    <a:pt x="0" y="102211"/>
                  </a:cubicBezTo>
                  <a:cubicBezTo>
                    <a:pt x="27096" y="118732"/>
                    <a:pt x="4712" y="114254"/>
                    <a:pt x="513833" y="114254"/>
                  </a:cubicBezTo>
                  <a:cubicBezTo>
                    <a:pt x="528886" y="114254"/>
                    <a:pt x="543595" y="110086"/>
                    <a:pt x="556243" y="102366"/>
                  </a:cubicBezTo>
                  <a:cubicBezTo>
                    <a:pt x="592681" y="80133"/>
                    <a:pt x="603137" y="34276"/>
                    <a:pt x="579608" y="0"/>
                  </a:cubicBezTo>
                  <a:close/>
                </a:path>
              </a:pathLst>
            </a:custGeom>
            <a:ln w="0" cap="flat">
              <a:miter lim="127000"/>
            </a:ln>
          </p:spPr>
          <p:style>
            <a:lnRef idx="0">
              <a:srgbClr val="000000">
                <a:alpha val="0"/>
              </a:srgbClr>
            </a:lnRef>
            <a:fillRef idx="1">
              <a:srgbClr val="A5E4F1"/>
            </a:fillRef>
            <a:effectRef idx="0">
              <a:scrgbClr r="0" g="0" b="0"/>
            </a:effectRef>
            <a:fontRef idx="none"/>
          </p:style>
          <p:txBody>
            <a:bodyPr/>
            <a:lstStyle/>
            <a:p>
              <a:endParaRPr lang="en-US"/>
            </a:p>
          </p:txBody>
        </p:sp>
        <p:sp>
          <p:nvSpPr>
            <p:cNvPr id="39" name="Shape 59">
              <a:extLst>
                <a:ext uri="{FF2B5EF4-FFF2-40B4-BE49-F238E27FC236}">
                  <a16:creationId xmlns:a16="http://schemas.microsoft.com/office/drawing/2014/main" id="{F176EEE1-91CC-463E-B7BE-C4147B4B80B9}"/>
                </a:ext>
              </a:extLst>
            </p:cNvPr>
            <p:cNvSpPr/>
            <p:nvPr/>
          </p:nvSpPr>
          <p:spPr>
            <a:xfrm>
              <a:off x="135821" y="1838074"/>
              <a:ext cx="1414021" cy="522482"/>
            </a:xfrm>
            <a:custGeom>
              <a:avLst/>
              <a:gdLst/>
              <a:ahLst/>
              <a:cxnLst/>
              <a:rect l="0" t="0" r="0" b="0"/>
              <a:pathLst>
                <a:path w="1414021" h="522482">
                  <a:moveTo>
                    <a:pt x="468134" y="0"/>
                  </a:moveTo>
                  <a:cubicBezTo>
                    <a:pt x="589082" y="0"/>
                    <a:pt x="589082" y="37055"/>
                    <a:pt x="710030" y="37055"/>
                  </a:cubicBezTo>
                  <a:cubicBezTo>
                    <a:pt x="830978" y="37055"/>
                    <a:pt x="830978" y="0"/>
                    <a:pt x="951925" y="0"/>
                  </a:cubicBezTo>
                  <a:cubicBezTo>
                    <a:pt x="1031445" y="0"/>
                    <a:pt x="1124087" y="19083"/>
                    <a:pt x="1167937" y="88007"/>
                  </a:cubicBezTo>
                  <a:lnTo>
                    <a:pt x="1408622" y="466899"/>
                  </a:lnTo>
                  <a:cubicBezTo>
                    <a:pt x="1412058" y="472473"/>
                    <a:pt x="1413858" y="478772"/>
                    <a:pt x="1413858" y="485195"/>
                  </a:cubicBezTo>
                  <a:cubicBezTo>
                    <a:pt x="1414021" y="505668"/>
                    <a:pt x="1396514" y="522343"/>
                    <a:pt x="1374916" y="522482"/>
                  </a:cubicBezTo>
                  <a:lnTo>
                    <a:pt x="44423" y="522482"/>
                  </a:lnTo>
                  <a:cubicBezTo>
                    <a:pt x="37682" y="522405"/>
                    <a:pt x="31055" y="520691"/>
                    <a:pt x="25214" y="517511"/>
                  </a:cubicBezTo>
                  <a:cubicBezTo>
                    <a:pt x="6430" y="507290"/>
                    <a:pt x="0" y="484624"/>
                    <a:pt x="10848" y="466899"/>
                  </a:cubicBezTo>
                  <a:lnTo>
                    <a:pt x="252155" y="88007"/>
                  </a:lnTo>
                  <a:cubicBezTo>
                    <a:pt x="295154" y="20010"/>
                    <a:pt x="386258" y="0"/>
                    <a:pt x="468134" y="0"/>
                  </a:cubicBezTo>
                  <a:close/>
                </a:path>
              </a:pathLst>
            </a:custGeom>
            <a:ln w="0" cap="flat">
              <a:miter lim="127000"/>
            </a:ln>
          </p:spPr>
          <p:style>
            <a:lnRef idx="0">
              <a:srgbClr val="000000">
                <a:alpha val="0"/>
              </a:srgbClr>
            </a:lnRef>
            <a:fillRef idx="1">
              <a:srgbClr val="4D91BB"/>
            </a:fillRef>
            <a:effectRef idx="0">
              <a:scrgbClr r="0" g="0" b="0"/>
            </a:effectRef>
            <a:fontRef idx="none"/>
          </p:style>
          <p:txBody>
            <a:bodyPr/>
            <a:lstStyle/>
            <a:p>
              <a:endParaRPr lang="en-US"/>
            </a:p>
          </p:txBody>
        </p:sp>
        <p:sp>
          <p:nvSpPr>
            <p:cNvPr id="40" name="Shape 60">
              <a:extLst>
                <a:ext uri="{FF2B5EF4-FFF2-40B4-BE49-F238E27FC236}">
                  <a16:creationId xmlns:a16="http://schemas.microsoft.com/office/drawing/2014/main" id="{9959601B-0183-410B-BC85-F6D3B0F9D679}"/>
                </a:ext>
              </a:extLst>
            </p:cNvPr>
            <p:cNvSpPr/>
            <p:nvPr/>
          </p:nvSpPr>
          <p:spPr>
            <a:xfrm>
              <a:off x="642831" y="2215762"/>
              <a:ext cx="306886" cy="144794"/>
            </a:xfrm>
            <a:custGeom>
              <a:avLst/>
              <a:gdLst/>
              <a:ahLst/>
              <a:cxnLst/>
              <a:rect l="0" t="0" r="0" b="0"/>
              <a:pathLst>
                <a:path w="306886" h="144794">
                  <a:moveTo>
                    <a:pt x="153443" y="0"/>
                  </a:moveTo>
                  <a:cubicBezTo>
                    <a:pt x="238182" y="0"/>
                    <a:pt x="306886" y="64816"/>
                    <a:pt x="306886" y="144794"/>
                  </a:cubicBezTo>
                  <a:lnTo>
                    <a:pt x="0" y="144794"/>
                  </a:lnTo>
                  <a:cubicBezTo>
                    <a:pt x="0" y="64816"/>
                    <a:pt x="68704" y="0"/>
                    <a:pt x="153443"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1" name="Shape 61">
              <a:extLst>
                <a:ext uri="{FF2B5EF4-FFF2-40B4-BE49-F238E27FC236}">
                  <a16:creationId xmlns:a16="http://schemas.microsoft.com/office/drawing/2014/main" id="{84637A71-54D7-476D-99CA-C5DF73B5B6DF}"/>
                </a:ext>
              </a:extLst>
            </p:cNvPr>
            <p:cNvSpPr/>
            <p:nvPr/>
          </p:nvSpPr>
          <p:spPr>
            <a:xfrm>
              <a:off x="1014707" y="2073191"/>
              <a:ext cx="196344" cy="138773"/>
            </a:xfrm>
            <a:custGeom>
              <a:avLst/>
              <a:gdLst/>
              <a:ahLst/>
              <a:cxnLst/>
              <a:rect l="0" t="0" r="0" b="0"/>
              <a:pathLst>
                <a:path w="196344" h="138773">
                  <a:moveTo>
                    <a:pt x="98172" y="0"/>
                  </a:moveTo>
                  <a:lnTo>
                    <a:pt x="98172" y="556"/>
                  </a:lnTo>
                  <a:cubicBezTo>
                    <a:pt x="195559" y="556"/>
                    <a:pt x="196344" y="138773"/>
                    <a:pt x="98172" y="138773"/>
                  </a:cubicBezTo>
                  <a:cubicBezTo>
                    <a:pt x="0" y="138773"/>
                    <a:pt x="0" y="0"/>
                    <a:pt x="98172"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2" name="Shape 62">
              <a:extLst>
                <a:ext uri="{FF2B5EF4-FFF2-40B4-BE49-F238E27FC236}">
                  <a16:creationId xmlns:a16="http://schemas.microsoft.com/office/drawing/2014/main" id="{B4D0072D-C009-4E48-B6F5-A3385B1916D5}"/>
                </a:ext>
              </a:extLst>
            </p:cNvPr>
            <p:cNvSpPr/>
            <p:nvPr/>
          </p:nvSpPr>
          <p:spPr>
            <a:xfrm>
              <a:off x="411145" y="1915890"/>
              <a:ext cx="240325" cy="226780"/>
            </a:xfrm>
            <a:custGeom>
              <a:avLst/>
              <a:gdLst/>
              <a:ahLst/>
              <a:cxnLst/>
              <a:rect l="0" t="0" r="0" b="0"/>
              <a:pathLst>
                <a:path w="240325" h="226780">
                  <a:moveTo>
                    <a:pt x="120163" y="0"/>
                  </a:moveTo>
                  <a:cubicBezTo>
                    <a:pt x="186527" y="0"/>
                    <a:pt x="240325" y="50766"/>
                    <a:pt x="240325" y="113390"/>
                  </a:cubicBezTo>
                  <a:cubicBezTo>
                    <a:pt x="240325" y="176014"/>
                    <a:pt x="186527" y="226780"/>
                    <a:pt x="120163" y="226780"/>
                  </a:cubicBezTo>
                  <a:cubicBezTo>
                    <a:pt x="53798" y="226780"/>
                    <a:pt x="0" y="176014"/>
                    <a:pt x="0" y="113390"/>
                  </a:cubicBezTo>
                  <a:cubicBezTo>
                    <a:pt x="0" y="50766"/>
                    <a:pt x="53798" y="0"/>
                    <a:pt x="120163"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3" name="Shape 63">
              <a:extLst>
                <a:ext uri="{FF2B5EF4-FFF2-40B4-BE49-F238E27FC236}">
                  <a16:creationId xmlns:a16="http://schemas.microsoft.com/office/drawing/2014/main" id="{47182B9A-FDCB-40DE-8C81-53B1018898D4}"/>
                </a:ext>
              </a:extLst>
            </p:cNvPr>
            <p:cNvSpPr/>
            <p:nvPr/>
          </p:nvSpPr>
          <p:spPr>
            <a:xfrm>
              <a:off x="678762" y="1512912"/>
              <a:ext cx="147062" cy="162118"/>
            </a:xfrm>
            <a:custGeom>
              <a:avLst/>
              <a:gdLst/>
              <a:ahLst/>
              <a:cxnLst/>
              <a:rect l="0" t="0" r="0" b="0"/>
              <a:pathLst>
                <a:path w="147062" h="162118">
                  <a:moveTo>
                    <a:pt x="73531" y="0"/>
                  </a:moveTo>
                  <a:cubicBezTo>
                    <a:pt x="110296" y="0"/>
                    <a:pt x="147062" y="23159"/>
                    <a:pt x="147062" y="69479"/>
                  </a:cubicBezTo>
                  <a:cubicBezTo>
                    <a:pt x="147062" y="162118"/>
                    <a:pt x="0" y="162118"/>
                    <a:pt x="0" y="69479"/>
                  </a:cubicBezTo>
                  <a:cubicBezTo>
                    <a:pt x="0" y="23159"/>
                    <a:pt x="36765" y="0"/>
                    <a:pt x="73531"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44" name="Shape 64">
              <a:extLst>
                <a:ext uri="{FF2B5EF4-FFF2-40B4-BE49-F238E27FC236}">
                  <a16:creationId xmlns:a16="http://schemas.microsoft.com/office/drawing/2014/main" id="{EBE192B3-D621-41B1-83C8-7637C8D1C538}"/>
                </a:ext>
              </a:extLst>
            </p:cNvPr>
            <p:cNvSpPr/>
            <p:nvPr/>
          </p:nvSpPr>
          <p:spPr>
            <a:xfrm>
              <a:off x="938722" y="1675168"/>
              <a:ext cx="100724" cy="109916"/>
            </a:xfrm>
            <a:custGeom>
              <a:avLst/>
              <a:gdLst/>
              <a:ahLst/>
              <a:cxnLst/>
              <a:rect l="0" t="0" r="0" b="0"/>
              <a:pathLst>
                <a:path w="100724" h="109916">
                  <a:moveTo>
                    <a:pt x="50362" y="0"/>
                  </a:moveTo>
                  <a:cubicBezTo>
                    <a:pt x="75543" y="0"/>
                    <a:pt x="100724" y="15702"/>
                    <a:pt x="100724" y="47107"/>
                  </a:cubicBezTo>
                  <a:cubicBezTo>
                    <a:pt x="100724" y="109916"/>
                    <a:pt x="0" y="109916"/>
                    <a:pt x="0" y="47107"/>
                  </a:cubicBezTo>
                  <a:cubicBezTo>
                    <a:pt x="0" y="15702"/>
                    <a:pt x="25181" y="0"/>
                    <a:pt x="50362"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45" name="Shape 70">
              <a:extLst>
                <a:ext uri="{FF2B5EF4-FFF2-40B4-BE49-F238E27FC236}">
                  <a16:creationId xmlns:a16="http://schemas.microsoft.com/office/drawing/2014/main" id="{2146EB9D-2634-4392-91DD-E96546AD3AE8}"/>
                </a:ext>
              </a:extLst>
            </p:cNvPr>
            <p:cNvSpPr/>
            <p:nvPr/>
          </p:nvSpPr>
          <p:spPr>
            <a:xfrm>
              <a:off x="432729" y="2604230"/>
              <a:ext cx="855129" cy="907645"/>
            </a:xfrm>
            <a:custGeom>
              <a:avLst/>
              <a:gdLst/>
              <a:ahLst/>
              <a:cxnLst/>
              <a:rect l="0" t="0" r="0" b="0"/>
              <a:pathLst>
                <a:path w="855129" h="907645">
                  <a:moveTo>
                    <a:pt x="382418" y="0"/>
                  </a:moveTo>
                  <a:cubicBezTo>
                    <a:pt x="596200" y="73875"/>
                    <a:pt x="690477" y="288149"/>
                    <a:pt x="561676" y="424291"/>
                  </a:cubicBezTo>
                  <a:cubicBezTo>
                    <a:pt x="504579" y="489724"/>
                    <a:pt x="536448" y="565710"/>
                    <a:pt x="618774" y="588928"/>
                  </a:cubicBezTo>
                  <a:cubicBezTo>
                    <a:pt x="717034" y="620589"/>
                    <a:pt x="816622" y="544602"/>
                    <a:pt x="792721" y="467561"/>
                  </a:cubicBezTo>
                  <a:cubicBezTo>
                    <a:pt x="855129" y="532993"/>
                    <a:pt x="851146" y="644862"/>
                    <a:pt x="804671" y="715571"/>
                  </a:cubicBezTo>
                  <a:cubicBezTo>
                    <a:pt x="743590" y="834827"/>
                    <a:pt x="598856" y="907645"/>
                    <a:pt x="446154" y="907645"/>
                  </a:cubicBezTo>
                  <a:cubicBezTo>
                    <a:pt x="446154" y="907645"/>
                    <a:pt x="447482" y="836938"/>
                    <a:pt x="349222" y="741955"/>
                  </a:cubicBezTo>
                  <a:cubicBezTo>
                    <a:pt x="250962" y="646973"/>
                    <a:pt x="296108" y="509775"/>
                    <a:pt x="296108" y="509775"/>
                  </a:cubicBezTo>
                  <a:cubicBezTo>
                    <a:pt x="139423" y="638530"/>
                    <a:pt x="176603" y="775727"/>
                    <a:pt x="216438" y="847491"/>
                  </a:cubicBezTo>
                  <a:cubicBezTo>
                    <a:pt x="128800" y="809498"/>
                    <a:pt x="0" y="650139"/>
                    <a:pt x="86310" y="483391"/>
                  </a:cubicBezTo>
                  <a:cubicBezTo>
                    <a:pt x="103572" y="449620"/>
                    <a:pt x="160669" y="391575"/>
                    <a:pt x="245650" y="335640"/>
                  </a:cubicBezTo>
                  <a:cubicBezTo>
                    <a:pt x="330632" y="279706"/>
                    <a:pt x="479350" y="145675"/>
                    <a:pt x="382418"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grpSp>
      <p:cxnSp>
        <p:nvCxnSpPr>
          <p:cNvPr id="7" name="Straight Connector 6">
            <a:extLst>
              <a:ext uri="{FF2B5EF4-FFF2-40B4-BE49-F238E27FC236}">
                <a16:creationId xmlns:a16="http://schemas.microsoft.com/office/drawing/2014/main" id="{9BBABAE0-A488-4689-AF39-8984189D2170}"/>
              </a:ext>
            </a:extLst>
          </p:cNvPr>
          <p:cNvCxnSpPr/>
          <p:nvPr/>
        </p:nvCxnSpPr>
        <p:spPr>
          <a:xfrm>
            <a:off x="7247092" y="1918392"/>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2C11A6-C963-4F2B-94D5-CA1CFC53A099}"/>
              </a:ext>
            </a:extLst>
          </p:cNvPr>
          <p:cNvCxnSpPr/>
          <p:nvPr/>
        </p:nvCxnSpPr>
        <p:spPr>
          <a:xfrm>
            <a:off x="7247092" y="2014202"/>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195AF87-B90F-4419-A23F-F8C74B47D121}"/>
              </a:ext>
            </a:extLst>
          </p:cNvPr>
          <p:cNvCxnSpPr/>
          <p:nvPr/>
        </p:nvCxnSpPr>
        <p:spPr>
          <a:xfrm>
            <a:off x="7247092" y="2119089"/>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53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dirty="0">
                <a:solidFill>
                  <a:schemeClr val="accent1"/>
                </a:solidFill>
              </a:rPr>
              <a:t>Earth Observation Data </a:t>
            </a:r>
            <a:endParaRPr lang="en-US" kern="1200" dirty="0">
              <a:solidFill>
                <a:schemeClr val="accent1"/>
              </a:solidFill>
              <a:latin typeface="+mj-lt"/>
              <a:ea typeface="+mj-ea"/>
              <a:cs typeface="+mj-cs"/>
            </a:endParaRPr>
          </a:p>
        </p:txBody>
      </p:sp>
      <p:cxnSp>
        <p:nvCxnSpPr>
          <p:cNvPr id="12" name="Straight Connector 11">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29" y="550039"/>
            <a:ext cx="6250940" cy="1684277"/>
          </a:xfrm>
        </p:spPr>
        <p:txBody>
          <a:bodyPr vert="horz" lIns="91440" tIns="45720" rIns="91440" bIns="45720" rtlCol="0" anchor="b">
            <a:normAutofit/>
          </a:bodyPr>
          <a:lstStyle/>
          <a:p>
            <a:pPr marL="0" indent="0">
              <a:buNone/>
            </a:pPr>
            <a:r>
              <a:rPr lang="en-US" sz="2600" dirty="0"/>
              <a:t>Only ESA satellites produces around 150 terabytes per day!!</a:t>
            </a:r>
          </a:p>
          <a:p>
            <a:pPr marL="0" indent="0">
              <a:buNone/>
            </a:pPr>
            <a:r>
              <a:rPr lang="en-US" sz="1700" dirty="0"/>
              <a:t>(</a:t>
            </a:r>
            <a:r>
              <a:rPr lang="en-US" sz="1700" i="1" dirty="0" err="1"/>
              <a:t>source:</a:t>
            </a:r>
            <a:r>
              <a:rPr lang="en-US" sz="1700" i="1" dirty="0" err="1">
                <a:hlinkClick r:id="rId3">
                  <a:extLst>
                    <a:ext uri="{A12FA001-AC4F-418D-AE19-62706E023703}">
                      <ahyp:hlinkClr xmlns:ahyp="http://schemas.microsoft.com/office/drawing/2018/hyperlinkcolor" val="tx"/>
                    </a:ext>
                  </a:extLst>
                </a:hlinkClick>
              </a:rPr>
              <a:t>https</a:t>
            </a:r>
            <a:r>
              <a:rPr lang="en-US" sz="1700" i="1" dirty="0">
                <a:hlinkClick r:id="rId3">
                  <a:extLst>
                    <a:ext uri="{A12FA001-AC4F-418D-AE19-62706E023703}">
                      <ahyp:hlinkClr xmlns:ahyp="http://schemas.microsoft.com/office/drawing/2018/hyperlinkcolor" val="tx"/>
                    </a:ext>
                  </a:extLst>
                </a:hlinkClick>
              </a:rPr>
              <a:t>://www.esa.int/Applications/Observing_the_Earth/Working_towards_AI_and_Earth_observation</a:t>
            </a:r>
            <a:r>
              <a:rPr lang="en-US" sz="1700" dirty="0"/>
              <a:t> )</a:t>
            </a:r>
          </a:p>
        </p:txBody>
      </p:sp>
      <p:sp>
        <p:nvSpPr>
          <p:cNvPr id="5" name="TextBox 4">
            <a:extLst>
              <a:ext uri="{FF2B5EF4-FFF2-40B4-BE49-F238E27FC236}">
                <a16:creationId xmlns:a16="http://schemas.microsoft.com/office/drawing/2014/main" id="{C756C851-0FA8-4372-A571-B976881EA562}"/>
              </a:ext>
            </a:extLst>
          </p:cNvPr>
          <p:cNvSpPr txBox="1"/>
          <p:nvPr/>
        </p:nvSpPr>
        <p:spPr>
          <a:xfrm>
            <a:off x="4976029" y="4003335"/>
            <a:ext cx="6250940" cy="2304628"/>
          </a:xfrm>
          <a:prstGeom prst="rect">
            <a:avLst/>
          </a:prstGeom>
        </p:spPr>
        <p:txBody>
          <a:bodyPr vert="horz" lIns="91440" tIns="45720" rIns="91440" bIns="45720" rtlCol="0">
            <a:normAutofit fontScale="70000" lnSpcReduction="20000"/>
          </a:bodyPr>
          <a:lstStyle/>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r>
              <a:rPr lang="en-US" sz="2000" i="1" dirty="0"/>
              <a:t>Growth of data volume from ENVISAT ASAR to Sentinel-1.</a:t>
            </a:r>
          </a:p>
          <a:p>
            <a:pPr defTabSz="914400">
              <a:lnSpc>
                <a:spcPct val="90000"/>
              </a:lnSpc>
              <a:spcAft>
                <a:spcPts val="600"/>
              </a:spcAft>
            </a:pPr>
            <a:r>
              <a:rPr lang="en-US" sz="2000" i="1" dirty="0"/>
              <a:t>Source: Big Data Infrastructures for Processing Sentinel Data - Wolfgang Wagner, Vienna  - 2015 </a:t>
            </a:r>
          </a:p>
        </p:txBody>
      </p:sp>
      <p:pic>
        <p:nvPicPr>
          <p:cNvPr id="8" name="Picture 7">
            <a:extLst>
              <a:ext uri="{FF2B5EF4-FFF2-40B4-BE49-F238E27FC236}">
                <a16:creationId xmlns:a16="http://schemas.microsoft.com/office/drawing/2014/main" id="{76BA065B-23F6-4985-8577-BEDD707A9356}"/>
              </a:ext>
            </a:extLst>
          </p:cNvPr>
          <p:cNvPicPr>
            <a:picLocks noChangeAspect="1"/>
          </p:cNvPicPr>
          <p:nvPr/>
        </p:nvPicPr>
        <p:blipFill>
          <a:blip r:embed="rId4"/>
          <a:stretch>
            <a:fillRect/>
          </a:stretch>
        </p:blipFill>
        <p:spPr>
          <a:xfrm>
            <a:off x="5057030" y="2401294"/>
            <a:ext cx="6027082" cy="3107494"/>
          </a:xfrm>
          <a:prstGeom prst="rect">
            <a:avLst/>
          </a:prstGeom>
        </p:spPr>
      </p:pic>
    </p:spTree>
    <p:extLst>
      <p:ext uri="{BB962C8B-B14F-4D97-AF65-F5344CB8AC3E}">
        <p14:creationId xmlns:p14="http://schemas.microsoft.com/office/powerpoint/2010/main" val="54695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Did you know that Azure has an Open Data Catalogue?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6"/>
            <a:ext cx="6377769" cy="5484631"/>
          </a:xfrm>
        </p:spPr>
        <p:txBody>
          <a:bodyPr anchor="t">
            <a:normAutofit lnSpcReduction="10000"/>
          </a:bodyPr>
          <a:lstStyle/>
          <a:p>
            <a:endParaRPr lang="en-US" sz="2400" dirty="0"/>
          </a:p>
          <a:p>
            <a:endParaRPr lang="en-US" sz="2400" dirty="0"/>
          </a:p>
          <a:p>
            <a:r>
              <a:rPr lang="en-US" sz="2400" dirty="0"/>
              <a:t>MODIS</a:t>
            </a:r>
          </a:p>
          <a:p>
            <a:r>
              <a:rPr lang="en-US" sz="2400" dirty="0"/>
              <a:t>NAIP</a:t>
            </a:r>
          </a:p>
          <a:p>
            <a:r>
              <a:rPr lang="en-US" sz="2400" dirty="0"/>
              <a:t>NOAA Global Forecast System (GFS)</a:t>
            </a:r>
          </a:p>
          <a:p>
            <a:r>
              <a:rPr lang="en-US" sz="2400" dirty="0"/>
              <a:t>Harmonized Landsat Sentinel-2</a:t>
            </a:r>
          </a:p>
          <a:p>
            <a:r>
              <a:rPr lang="en-US" sz="2400" dirty="0"/>
              <a:t>NOAA Integrated Surface Data (ISD)</a:t>
            </a:r>
          </a:p>
          <a:p>
            <a:r>
              <a:rPr lang="en-US" sz="2400" dirty="0" err="1"/>
              <a:t>Daymet</a:t>
            </a:r>
            <a:r>
              <a:rPr lang="en-US" sz="2400" dirty="0"/>
              <a:t> </a:t>
            </a:r>
          </a:p>
          <a:p>
            <a:pPr marL="0" indent="0">
              <a:buNone/>
            </a:pPr>
            <a:endParaRPr lang="en-US" sz="2400" dirty="0"/>
          </a:p>
          <a:p>
            <a:pPr marL="0" indent="0">
              <a:buNone/>
            </a:pPr>
            <a:endParaRPr lang="en-US" sz="2400" dirty="0"/>
          </a:p>
          <a:p>
            <a:pPr marL="0" indent="0">
              <a:buNone/>
            </a:pPr>
            <a:r>
              <a:rPr lang="en-US" sz="2400" dirty="0"/>
              <a:t>And the best part is that are </a:t>
            </a:r>
            <a:r>
              <a:rPr lang="en-US" sz="2400" dirty="0">
                <a:solidFill>
                  <a:srgbClr val="FFFF00"/>
                </a:solidFill>
              </a:rPr>
              <a:t>FREE OF CHARGE</a:t>
            </a:r>
            <a:r>
              <a:rPr lang="en-US" sz="2400" dirty="0"/>
              <a:t>!</a:t>
            </a:r>
          </a:p>
          <a:p>
            <a:pPr marL="0" indent="0">
              <a:buNone/>
            </a:pPr>
            <a:r>
              <a:rPr lang="en-US" sz="2400" dirty="0"/>
              <a:t>https://azure.microsoft.com/en-us/services/open-datasets/catalog</a:t>
            </a:r>
          </a:p>
        </p:txBody>
      </p:sp>
    </p:spTree>
    <p:extLst>
      <p:ext uri="{BB962C8B-B14F-4D97-AF65-F5344CB8AC3E}">
        <p14:creationId xmlns:p14="http://schemas.microsoft.com/office/powerpoint/2010/main" val="1937358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Let’s get started</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457200" indent="-457200">
              <a:buFont typeface="+mj-lt"/>
              <a:buAutoNum type="arabicPeriod"/>
            </a:pPr>
            <a:r>
              <a:rPr lang="en-US" sz="2400" dirty="0"/>
              <a:t>Talk with the client about the goal of the AI project.</a:t>
            </a:r>
          </a:p>
          <a:p>
            <a:pPr marL="457200" indent="-457200">
              <a:buFont typeface="+mj-lt"/>
              <a:buAutoNum type="arabicPeriod"/>
            </a:pPr>
            <a:r>
              <a:rPr lang="en-US" sz="2400" dirty="0"/>
              <a:t>Split the question that needs to be answered in small questions.</a:t>
            </a:r>
          </a:p>
          <a:p>
            <a:pPr marL="457200" indent="-457200">
              <a:buFont typeface="+mj-lt"/>
              <a:buAutoNum type="arabicPeriod"/>
            </a:pPr>
            <a:r>
              <a:rPr lang="en-US" sz="2400" dirty="0"/>
              <a:t>Search for datasets</a:t>
            </a:r>
          </a:p>
          <a:p>
            <a:pPr marL="457200" indent="-457200">
              <a:buFont typeface="+mj-lt"/>
              <a:buAutoNum type="arabicPeriod"/>
            </a:pPr>
            <a:r>
              <a:rPr lang="en-US" sz="2400" dirty="0"/>
              <a:t>Create the project structure.</a:t>
            </a:r>
          </a:p>
        </p:txBody>
      </p:sp>
    </p:spTree>
    <p:extLst>
      <p:ext uri="{BB962C8B-B14F-4D97-AF65-F5344CB8AC3E}">
        <p14:creationId xmlns:p14="http://schemas.microsoft.com/office/powerpoint/2010/main" val="32020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You just hit the wall</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0" indent="0">
              <a:buNone/>
            </a:pPr>
            <a:r>
              <a:rPr lang="en-US" sz="2400" dirty="0"/>
              <a:t>The problem in every single AI project is ONE (1)</a:t>
            </a:r>
          </a:p>
          <a:p>
            <a:pPr marL="0" indent="0">
              <a:buNone/>
            </a:pPr>
            <a:r>
              <a:rPr lang="en-US" sz="2400" dirty="0"/>
              <a:t>WRANGLING with the DATA.</a:t>
            </a:r>
          </a:p>
          <a:p>
            <a:pPr marL="0" indent="0">
              <a:buNone/>
            </a:pPr>
            <a:endParaRPr lang="en-US" sz="2400" dirty="0"/>
          </a:p>
          <a:p>
            <a:pPr marL="0" indent="0">
              <a:buNone/>
            </a:pPr>
            <a:endParaRPr lang="en-US" sz="2400" dirty="0"/>
          </a:p>
          <a:p>
            <a:pPr marL="0" indent="0">
              <a:buNone/>
            </a:pPr>
            <a:r>
              <a:rPr lang="en-US" sz="2400" dirty="0"/>
              <a:t>Visualize your data</a:t>
            </a:r>
          </a:p>
        </p:txBody>
      </p:sp>
    </p:spTree>
    <p:extLst>
      <p:ext uri="{BB962C8B-B14F-4D97-AF65-F5344CB8AC3E}">
        <p14:creationId xmlns:p14="http://schemas.microsoft.com/office/powerpoint/2010/main" val="324791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2">
      <a:majorFont>
        <a:latin typeface="Source Sans Pro Light"/>
        <a:ea typeface=""/>
        <a:cs typeface=""/>
      </a:majorFont>
      <a:minorFont>
        <a:latin typeface="Source Sans Pro Extra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1337</Words>
  <Application>Microsoft Office PowerPoint</Application>
  <PresentationFormat>Widescreen</PresentationFormat>
  <Paragraphs>216</Paragraphs>
  <Slides>26</Slides>
  <Notes>26</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Bradley Hand ITC</vt:lpstr>
      <vt:lpstr>Calibri</vt:lpstr>
      <vt:lpstr>Menlo</vt:lpstr>
      <vt:lpstr>Source Sans Pro ExtraLight</vt:lpstr>
      <vt:lpstr>Source Sans Pro Light</vt:lpstr>
      <vt:lpstr>Office Theme</vt:lpstr>
      <vt:lpstr>AI from Space using Azure</vt:lpstr>
      <vt:lpstr>Agenda</vt:lpstr>
      <vt:lpstr>Few things about me</vt:lpstr>
      <vt:lpstr>What they show us</vt:lpstr>
      <vt:lpstr>What’s AI for me</vt:lpstr>
      <vt:lpstr>Earth Observation Data </vt:lpstr>
      <vt:lpstr>Did you know that Azure has an Open Data Catalogue?</vt:lpstr>
      <vt:lpstr>Let’s get started</vt:lpstr>
      <vt:lpstr>You just hit the wall</vt:lpstr>
      <vt:lpstr>Use ready examples</vt:lpstr>
      <vt:lpstr>Spatial data are special data?</vt:lpstr>
      <vt:lpstr>My favorite deep learning framework</vt:lpstr>
      <vt:lpstr>Spatial Data vs Big Data</vt:lpstr>
      <vt:lpstr>Raster-Vision workflow</vt:lpstr>
      <vt:lpstr>Dockerize everything</vt:lpstr>
      <vt:lpstr>Write experiments</vt:lpstr>
      <vt:lpstr>Build &amp; run</vt:lpstr>
      <vt:lpstr>The Don’t’s</vt:lpstr>
      <vt:lpstr>If not local, then what?</vt:lpstr>
      <vt:lpstr>Move images to Azure with 3 simple moves</vt:lpstr>
      <vt:lpstr>Run it on Azure Batch</vt:lpstr>
      <vt:lpstr>Run it on Azure Batch… But how?</vt:lpstr>
      <vt:lpstr>$Pricing$ </vt:lpstr>
      <vt:lpstr>How can I monitor my Batch?</vt:lpstr>
      <vt:lpstr>Conclusions </vt:lpstr>
      <vt:lpstr>Thank U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from Space using Azure</dc:title>
  <dc:creator>Christos Charmatzis</dc:creator>
  <cp:lastModifiedBy>Christos Charmatzis</cp:lastModifiedBy>
  <cp:revision>10</cp:revision>
  <dcterms:created xsi:type="dcterms:W3CDTF">2019-12-13T20:04:29Z</dcterms:created>
  <dcterms:modified xsi:type="dcterms:W3CDTF">2019-12-13T21:18:03Z</dcterms:modified>
</cp:coreProperties>
</file>